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56" r:id="rId9"/>
    <p:sldId id="257" r:id="rId10"/>
    <p:sldId id="258" r:id="rId11"/>
    <p:sldId id="259" r:id="rId12"/>
    <p:sldId id="260" r:id="rId13"/>
    <p:sldId id="261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0539D-4DEC-228F-CB79-FD2C79651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E31855-D5CF-E14A-3564-D8E6EBFAA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88DD2-ED7D-AFED-B9B1-9A48D19F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4FFDC-782C-6DC8-713F-1EAB6798E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9552F-40F7-AF19-19A9-19B75755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272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E9E7E-71AA-ECDE-4055-E257D6EE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1E7796-3A25-BDAF-CAB7-5C78B6498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A437D-DFFF-FEDD-CDD0-6309C5D2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0CB8C-40CA-291A-79DB-E110153D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11982-DC2D-E44C-9498-564183F0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4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4E5839-3B4D-88C3-88F0-9E3A7E22B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2ABED-E7FB-9E54-3265-3B23CBB4E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2D420D-74B5-78A7-89F9-F9A4744E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9CA9F-89E7-9894-7EA5-834A48C1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93013-6D59-4878-324C-BB52E88C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1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020CF-65E0-5E36-0F55-E818BAD1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07EDA-B7CA-11D0-7483-075EE025F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AA381-9F92-A407-7851-BC262D75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3FB6F-2B9B-550C-853D-53997C0A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0466B-D29C-F511-A7F3-861E554A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8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3514E-4ADD-07F8-E041-64AC45C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DF56B-FEF7-32B5-05B7-2A03C6AE6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E57EA-87FC-BC32-74BE-78E71C9E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01D153-56B8-9613-D43C-FF47C5D3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CA7E0-CF5E-F6F8-29DB-DAEAF374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6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F86CC-725A-B9FF-2733-C8C9A132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24108-1563-6C1D-46CD-83769B973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DB4A32-722F-3944-D952-086E0CFED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D3315E-8B05-A3FE-B88B-942DB2AB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502D0E-9708-936C-6B66-4B39FADE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4970D-E297-ECA5-2DF0-4005D501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C6F32-96A1-C079-CD0D-D1D0C794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2D3EF-3CCD-4A57-2B44-073AA259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CF40B-7CC7-9C44-EF30-08B263FCC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CD7F4F-B913-9F13-4018-2100BA922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E5EE51-7B2C-0934-67F7-886A93154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B4778F-483E-E486-2BB2-1081B293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D9E50B-4CAF-F4B5-94A2-F695556E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60A531-D095-0A54-662F-BD2A61B6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45EDA-D154-2AE0-9060-8ACCD680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0A6396-0467-3810-E971-81A967BEE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F60809-B2AC-90F3-E9CD-A3D8667DE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6D485-5770-349F-CE31-98C0FFE0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8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33FEA8-0D9E-FDB0-1746-EE19A844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BAAD02-F5ED-E042-5022-A87BFCDF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EA1B26-2ED5-C486-B10F-13F0E1EE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3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70F0-018C-3A81-4448-F910DCA6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B9125-264F-2E10-C8EC-54EAD6E4A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06D3AE-1704-0497-95B7-2336C0CC5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B7C65B-CD82-C0AA-EE18-3442CE32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69DAB7-ADDB-B388-DF9E-2AB9391E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CD10D-4F54-E039-7E41-0F128079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DB09E-5276-50B2-C5C8-03E76CEA9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7831E0-B2BB-B809-5007-53B2ED5AF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F8B908-D472-A535-E865-836B873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B37D4-EB3F-D1CF-5F61-ED687043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DD8F74-F9EF-EDC1-2C06-86C3E751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02A6D1-DC23-831E-4C9B-1CD9C87C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6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6606B9-22E8-64D6-8C16-17B3C94A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873C2-C728-0CB6-8205-4CA1D16A2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4A8981-4EE4-7D43-BC08-393F7A9CA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99BE3-F66D-A979-F9DF-785E0DC6A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8576D-1CEF-9107-8905-F7BE7A237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47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njaesung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njaesung.github.io/SINJAweb/intr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41BE7-D042-4D6A-BB6D-DEFFC897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0000" b="1" dirty="0"/>
              <a:t>ABOUT ME</a:t>
            </a:r>
            <a:endParaRPr lang="ko-KR" altLang="en-US" sz="10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879A9-37A5-42AF-8991-B5AC6E882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200" dirty="0"/>
              <a:t>이름 </a:t>
            </a:r>
            <a:r>
              <a:rPr lang="en-US" altLang="ko-KR" sz="2200" dirty="0"/>
              <a:t>: </a:t>
            </a:r>
            <a:r>
              <a:rPr lang="ko-KR" altLang="en-US" sz="2200" dirty="0"/>
              <a:t>신재성</a:t>
            </a:r>
            <a:br>
              <a:rPr lang="en-US" altLang="ko-KR" sz="2200" dirty="0"/>
            </a:br>
            <a:r>
              <a:rPr lang="ko-KR" altLang="en-US" sz="2200" dirty="0"/>
              <a:t>직무 </a:t>
            </a:r>
            <a:r>
              <a:rPr lang="en-US" altLang="ko-KR" sz="2200" dirty="0"/>
              <a:t>: Unity </a:t>
            </a:r>
            <a:r>
              <a:rPr lang="ko-KR" altLang="en-US" sz="2200" dirty="0"/>
              <a:t>개발자</a:t>
            </a:r>
            <a:br>
              <a:rPr lang="en-US" altLang="ko-KR" sz="2200" dirty="0"/>
            </a:br>
            <a:r>
              <a:rPr lang="ko-KR" altLang="en-US" sz="2200" dirty="0"/>
              <a:t>연락처 </a:t>
            </a:r>
            <a:r>
              <a:rPr lang="en-US" altLang="ko-KR" sz="2200" dirty="0"/>
              <a:t>: 01055878970</a:t>
            </a:r>
            <a:br>
              <a:rPr lang="en-US" altLang="ko-KR" sz="2200" dirty="0"/>
            </a:br>
            <a:r>
              <a:rPr lang="ko-KR" altLang="en-US" sz="2200" dirty="0"/>
              <a:t>이메일</a:t>
            </a:r>
            <a:r>
              <a:rPr lang="en-US" altLang="ko-KR" sz="2200" dirty="0"/>
              <a:t>:gotodongyang@naver.com</a:t>
            </a:r>
            <a:br>
              <a:rPr lang="en-US" altLang="ko-KR" sz="2200" dirty="0"/>
            </a:br>
            <a:r>
              <a:rPr lang="en-US" altLang="ko-KR" sz="2200" dirty="0"/>
              <a:t>git : </a:t>
            </a:r>
            <a:r>
              <a:rPr lang="en-US" altLang="ko-KR" sz="2200" dirty="0">
                <a:hlinkClick r:id="rId2"/>
              </a:rPr>
              <a:t>https://github.com/sinjaesung</a:t>
            </a:r>
            <a:endParaRPr lang="en-US" altLang="ko-KR" sz="2200" dirty="0"/>
          </a:p>
          <a:p>
            <a:pPr algn="l"/>
            <a:r>
              <a:rPr lang="ko-KR" altLang="en-US" sz="2200" dirty="0"/>
              <a:t>목표</a:t>
            </a:r>
            <a:r>
              <a:rPr lang="en-US" altLang="ko-KR" sz="2200" dirty="0"/>
              <a:t>: Unity </a:t>
            </a:r>
            <a:r>
              <a:rPr lang="ko-KR" altLang="en-US" sz="2200" dirty="0"/>
              <a:t>및 관련 기술에 대한 전문지식을 활용하여 혁신적이고</a:t>
            </a:r>
            <a:endParaRPr lang="en-US" altLang="ko-KR" sz="2200" dirty="0"/>
          </a:p>
          <a:p>
            <a:pPr algn="l"/>
            <a:r>
              <a:rPr lang="ko-KR" altLang="en-US" sz="2200" dirty="0"/>
              <a:t>지속적인 게임</a:t>
            </a:r>
            <a:r>
              <a:rPr lang="en-US" altLang="ko-KR" sz="2200" dirty="0"/>
              <a:t> </a:t>
            </a:r>
            <a:r>
              <a:rPr lang="ko-KR" altLang="en-US" sz="2200" dirty="0"/>
              <a:t>및 </a:t>
            </a:r>
            <a:r>
              <a:rPr lang="en-US" altLang="ko-KR" sz="2200" dirty="0"/>
              <a:t>VR/AR </a:t>
            </a:r>
            <a:r>
              <a:rPr lang="ko-KR" altLang="en-US" sz="2200" dirty="0"/>
              <a:t>프로젝트 생산에 기여합니다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270732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E0FF-477B-B903-D8D0-A2D0BDEB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7316A-7332-A8AD-9219-F394AE46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C70002D-0565-24E4-A7B0-CC4780CCABB2}"/>
              </a:ext>
            </a:extLst>
          </p:cNvPr>
          <p:cNvSpPr txBox="1">
            <a:spLocks/>
          </p:cNvSpPr>
          <p:nvPr/>
        </p:nvSpPr>
        <p:spPr>
          <a:xfrm>
            <a:off x="-10473" y="4248327"/>
            <a:ext cx="2870482" cy="2500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CharaterVisual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캐릭터별 소속된 </a:t>
            </a:r>
            <a:r>
              <a:rPr lang="ko-KR" altLang="en-US" sz="1600" dirty="0" err="1"/>
              <a:t>스타일메쉬들</a:t>
            </a:r>
            <a:r>
              <a:rPr lang="en-US" altLang="ko-KR" sz="1600" dirty="0"/>
              <a:t>&amp;</a:t>
            </a:r>
            <a:r>
              <a:rPr lang="ko-KR" altLang="en-US" sz="1600" dirty="0" err="1"/>
              <a:t>메터리얼들</a:t>
            </a:r>
            <a:r>
              <a:rPr lang="ko-KR" altLang="en-US" sz="1600" dirty="0"/>
              <a:t> 관련하여 색상변경</a:t>
            </a:r>
            <a:r>
              <a:rPr lang="en-US" altLang="ko-KR" sz="1600" dirty="0"/>
              <a:t>,</a:t>
            </a:r>
            <a:r>
              <a:rPr lang="ko-KR" altLang="en-US" sz="1600" dirty="0" err="1"/>
              <a:t>메쉬변경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dirty="0" err="1"/>
              <a:t>스타일관련된</a:t>
            </a:r>
            <a:r>
              <a:rPr lang="ko-KR" altLang="en-US" sz="1600" dirty="0"/>
              <a:t> 부분을 처리하는 관련 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A1CB45F-2FA2-C660-8974-EE5C95F2E75E}"/>
              </a:ext>
            </a:extLst>
          </p:cNvPr>
          <p:cNvSpPr txBox="1">
            <a:spLocks/>
          </p:cNvSpPr>
          <p:nvPr/>
        </p:nvSpPr>
        <p:spPr>
          <a:xfrm>
            <a:off x="7273729" y="4991448"/>
            <a:ext cx="4493268" cy="15874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ClothKiosk,ClothOption,ClothSelectionUI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 err="1"/>
              <a:t>ColorKiosk,ColorOption,ColorSelectionUI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캐릭터별 헤어</a:t>
            </a:r>
            <a:r>
              <a:rPr lang="en-US" altLang="ko-KR" sz="1600" dirty="0"/>
              <a:t>&amp;</a:t>
            </a:r>
            <a:r>
              <a:rPr lang="ko-KR" altLang="en-US" sz="1600" dirty="0" err="1"/>
              <a:t>눈색상</a:t>
            </a:r>
            <a:r>
              <a:rPr lang="en-US" altLang="ko-KR" sz="1600" dirty="0"/>
              <a:t>,</a:t>
            </a:r>
            <a:r>
              <a:rPr lang="ko-KR" altLang="en-US" sz="1600" dirty="0"/>
              <a:t>의상</a:t>
            </a:r>
            <a:r>
              <a:rPr lang="en-US" altLang="ko-KR" sz="1600" dirty="0"/>
              <a:t>Swap </a:t>
            </a:r>
            <a:r>
              <a:rPr lang="ko-KR" altLang="en-US" sz="1600" dirty="0"/>
              <a:t>등의 관련된 조작을 명령하는 관련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F61D98-8F17-6475-502D-8C8B022D49BF}"/>
              </a:ext>
            </a:extLst>
          </p:cNvPr>
          <p:cNvSpPr txBox="1">
            <a:spLocks/>
          </p:cNvSpPr>
          <p:nvPr/>
        </p:nvSpPr>
        <p:spPr>
          <a:xfrm>
            <a:off x="8402176" y="-143048"/>
            <a:ext cx="3350563" cy="987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600" dirty="0"/>
              <a:t>캐릭터 스타일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7B0E2-C2A9-3A7B-DF24-E9E0A57E4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3" y="598201"/>
            <a:ext cx="3356859" cy="3650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8635B7-0920-C11B-A30C-AB92FA1E2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65" y="646339"/>
            <a:ext cx="4493269" cy="35558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8D9754-7DB6-3DE2-6325-DFB0CC9B3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33" y="603210"/>
            <a:ext cx="3350563" cy="21661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8004F4-E892-AD0B-D06B-AA82EB233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02" y="2687750"/>
            <a:ext cx="3654403" cy="23036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439B7E-FB17-E853-BB8E-8949314BB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83" y="1477882"/>
            <a:ext cx="3130495" cy="20885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73E2372-BB2D-1517-6524-3EE26F1DE8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09" y="3854942"/>
            <a:ext cx="3861098" cy="28937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D0E8765-D8C9-DF03-FDF7-9A226CA92B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39" y="2769388"/>
            <a:ext cx="4541939" cy="21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7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E23D0-6F50-0D61-5F42-2FC057B1A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9AF11-C342-5066-BBA0-7F63081F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시스템 전체 스크립트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2C051A-432E-B155-127A-02275C98D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017"/>
            <a:ext cx="4717636" cy="32230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9C7441-F5BB-D40C-DA04-54CCAA597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6" y="4015955"/>
            <a:ext cx="3469869" cy="26684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029E68-1D18-0A20-2368-746298CA6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35" y="0"/>
            <a:ext cx="7874465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AF2A5C-5EAE-E5B8-E547-AF8DF1C75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03" y="4250805"/>
            <a:ext cx="3178632" cy="21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C9E39D-B19C-59CE-C481-90DB0D181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567619"/>
          </a:xfrm>
        </p:spPr>
        <p:txBody>
          <a:bodyPr/>
          <a:lstStyle/>
          <a:p>
            <a:r>
              <a:rPr lang="ko-KR" altLang="en-US" dirty="0"/>
              <a:t>게임 플레이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6F0619-77F5-A839-CE43-273873F19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267"/>
            <a:ext cx="3987124" cy="2788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5BA2DA-E711-303E-FE72-33BA35681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124" y="440267"/>
            <a:ext cx="4123248" cy="27883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5B6628-652E-145D-687A-D2056A57D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58" y="366889"/>
            <a:ext cx="4524742" cy="29351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299BD6-5A23-8369-DECC-B49878E9E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15" y="3344127"/>
            <a:ext cx="5525185" cy="33151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0E36D2-2839-9D2B-FC10-A7F8CD668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70" y="3344127"/>
            <a:ext cx="5101383" cy="35447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CB1CD-162F-2436-8CC9-090B068571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3311"/>
            <a:ext cx="5081474" cy="30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9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E3C64-3312-7B33-53AB-652FFBB9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DA18B-BA01-D79A-899E-57AD3EA80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567619"/>
          </a:xfrm>
        </p:spPr>
        <p:txBody>
          <a:bodyPr/>
          <a:lstStyle/>
          <a:p>
            <a:r>
              <a:rPr lang="ko-KR" altLang="en-US" dirty="0"/>
              <a:t>게임 플레이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F4E2-BD2D-11D9-B60E-CCA2FD7C5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8" y="511390"/>
            <a:ext cx="5282318" cy="3079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806F3F-2219-6733-BEF3-7D3E737AF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9161"/>
            <a:ext cx="4772915" cy="32919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F763F-0185-51A6-B661-5F7DA52E4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3" y="3833764"/>
            <a:ext cx="3921457" cy="30427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BBDEA0-F2A7-D78F-391B-BE2C9D923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31" y="526069"/>
            <a:ext cx="5107223" cy="30643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79D789-06BD-55CA-650F-14A5B4773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12" y="3989212"/>
            <a:ext cx="4616527" cy="28605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AB1C98-E3FC-F956-CB40-50ECC2B7D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64" y="511390"/>
            <a:ext cx="5263825" cy="32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0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11FD-D3F2-F95D-F40C-6BB21A3E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60020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ko-KR" sz="2200" b="1" dirty="0">
                <a:solidFill>
                  <a:srgbClr val="7030A0"/>
                </a:solidFill>
              </a:rPr>
            </a:br>
            <a:br>
              <a:rPr lang="en-US" altLang="ko-KR" sz="2200" b="1" dirty="0">
                <a:solidFill>
                  <a:srgbClr val="7030A0"/>
                </a:solidFill>
              </a:rPr>
            </a:br>
            <a:r>
              <a:rPr lang="ko-KR" altLang="en-US" sz="2200" b="1" dirty="0">
                <a:solidFill>
                  <a:srgbClr val="7030A0"/>
                </a:solidFill>
              </a:rPr>
              <a:t>프로젝트</a:t>
            </a:r>
            <a:r>
              <a:rPr lang="en-US" altLang="ko-KR" sz="2200" b="1" dirty="0">
                <a:solidFill>
                  <a:srgbClr val="7030A0"/>
                </a:solidFill>
              </a:rPr>
              <a:t>2. </a:t>
            </a:r>
            <a:r>
              <a:rPr lang="ko-KR" altLang="en-US" sz="2200" b="1" dirty="0">
                <a:solidFill>
                  <a:srgbClr val="7030A0"/>
                </a:solidFill>
              </a:rPr>
              <a:t>멀티플레이어 슈팅대전</a:t>
            </a:r>
            <a:r>
              <a:rPr lang="en-US" altLang="ko-KR" sz="2200" b="1" dirty="0">
                <a:solidFill>
                  <a:srgbClr val="7030A0"/>
                </a:solidFill>
              </a:rPr>
              <a:t>(PVP,PVE) Ver1,2</a:t>
            </a:r>
            <a:br>
              <a:rPr lang="en-US" altLang="ko-KR" sz="2200" b="1" dirty="0">
                <a:solidFill>
                  <a:srgbClr val="7030A0"/>
                </a:solidFill>
              </a:rPr>
            </a:br>
            <a:endParaRPr lang="ko-KR" altLang="en-US" sz="22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0D75F-07CD-99AC-A5FA-FADD9FBD6EC1}"/>
              </a:ext>
            </a:extLst>
          </p:cNvPr>
          <p:cNvSpPr txBox="1"/>
          <p:nvPr/>
        </p:nvSpPr>
        <p:spPr>
          <a:xfrm>
            <a:off x="0" y="594037"/>
            <a:ext cx="61298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개요</a:t>
            </a:r>
            <a:r>
              <a:rPr lang="en-US" altLang="ko-KR" sz="1600" dirty="0"/>
              <a:t>: </a:t>
            </a:r>
            <a:r>
              <a:rPr lang="ko-KR" altLang="en-US" sz="1600" dirty="0"/>
              <a:t>플레이어별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서로 다른 캐릭터로 </a:t>
            </a:r>
            <a:r>
              <a:rPr lang="ko-KR" altLang="en-US" sz="1600" dirty="0" err="1"/>
              <a:t>접속가능하며</a:t>
            </a:r>
            <a:r>
              <a:rPr lang="en-US" altLang="ko-KR" sz="1600" dirty="0"/>
              <a:t>, </a:t>
            </a:r>
            <a:r>
              <a:rPr lang="ko-KR" altLang="en-US" sz="1600" dirty="0"/>
              <a:t>각 캐릭터별 각기 다른 공격 스타일</a:t>
            </a:r>
            <a:r>
              <a:rPr lang="en-US" altLang="ko-KR" sz="1600" dirty="0"/>
              <a:t>(</a:t>
            </a:r>
            <a:r>
              <a:rPr lang="ko-KR" altLang="en-US" sz="1600" dirty="0"/>
              <a:t>근접공격형</a:t>
            </a:r>
            <a:r>
              <a:rPr lang="en-US" altLang="ko-KR" sz="1600" dirty="0"/>
              <a:t>,</a:t>
            </a:r>
            <a:r>
              <a:rPr lang="ko-KR" altLang="en-US" sz="1600" dirty="0"/>
              <a:t>원거리공격형</a:t>
            </a:r>
            <a:r>
              <a:rPr lang="en-US" altLang="ko-KR" sz="1600" dirty="0"/>
              <a:t>)</a:t>
            </a:r>
            <a:r>
              <a:rPr lang="ko-KR" altLang="en-US" sz="1600" dirty="0"/>
              <a:t>과 다른 </a:t>
            </a:r>
            <a:r>
              <a:rPr lang="ko-KR" altLang="en-US" sz="1600" dirty="0" err="1"/>
              <a:t>스탯으로</a:t>
            </a:r>
            <a:r>
              <a:rPr lang="ko-KR" altLang="en-US" sz="1600" dirty="0"/>
              <a:t> 서로 </a:t>
            </a:r>
            <a:r>
              <a:rPr lang="ko-KR" altLang="en-US" sz="1600" dirty="0" err="1"/>
              <a:t>전투할수있고</a:t>
            </a:r>
            <a:r>
              <a:rPr lang="en-US" altLang="ko-KR" sz="1600" dirty="0"/>
              <a:t>, </a:t>
            </a:r>
            <a:r>
              <a:rPr lang="ko-KR" altLang="en-US" sz="1600" dirty="0"/>
              <a:t>맵 상에 존재하는 </a:t>
            </a:r>
            <a:r>
              <a:rPr lang="en-US" altLang="ko-KR" sz="1600" dirty="0"/>
              <a:t>Network Monster AI</a:t>
            </a:r>
            <a:r>
              <a:rPr lang="ko-KR" altLang="en-US" sz="1600" dirty="0"/>
              <a:t>와의 전투도 가능한 </a:t>
            </a:r>
            <a:r>
              <a:rPr lang="en-US" altLang="ko-KR" sz="1600" dirty="0"/>
              <a:t>PVP,PVE </a:t>
            </a:r>
            <a:r>
              <a:rPr lang="ko-KR" altLang="en-US" sz="1600" dirty="0"/>
              <a:t>컨텐츠</a:t>
            </a:r>
            <a:endParaRPr lang="en-US" altLang="ko-KR" sz="1600" dirty="0"/>
          </a:p>
          <a:p>
            <a:r>
              <a:rPr lang="ko-KR" altLang="en-US" sz="1600" dirty="0"/>
              <a:t>작업 기간</a:t>
            </a:r>
            <a:r>
              <a:rPr lang="en-US" altLang="ko-KR" sz="1600" dirty="0"/>
              <a:t>: 2024.11.28~2024.12.19 (2.5</a:t>
            </a:r>
            <a:r>
              <a:rPr lang="ko-KR" altLang="en-US" sz="1600" dirty="0"/>
              <a:t>주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작업 분담</a:t>
            </a:r>
            <a:r>
              <a:rPr lang="en-US" altLang="ko-KR" sz="1600" dirty="0"/>
              <a:t>: 1</a:t>
            </a:r>
            <a:r>
              <a:rPr lang="ko-KR" altLang="en-US" sz="1600" dirty="0" err="1"/>
              <a:t>인개발</a:t>
            </a:r>
            <a:r>
              <a:rPr lang="en-US" altLang="ko-KR" sz="1600" dirty="0"/>
              <a:t>(</a:t>
            </a:r>
            <a:r>
              <a:rPr lang="ko-KR" altLang="en-US" sz="1600" dirty="0"/>
              <a:t>개발 총괄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A88002-1C4F-416D-901E-898FAB6D2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973"/>
            <a:ext cx="6412675" cy="30950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FAE084-81C3-4E3C-8D30-32F31679C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05" y="1824908"/>
            <a:ext cx="6806295" cy="50330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5D843D-243A-4640-9B82-CC2AFB22C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14" y="0"/>
            <a:ext cx="5345986" cy="388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7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168060" y="5161850"/>
            <a:ext cx="417125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Health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</a:t>
            </a:r>
            <a:r>
              <a:rPr lang="en-US" altLang="ko-KR" sz="1600" dirty="0"/>
              <a:t>&amp;</a:t>
            </a:r>
            <a:r>
              <a:rPr lang="ko-KR" altLang="en-US" sz="1600" dirty="0"/>
              <a:t>몬스터의 체력관련 정보 처리 스크립트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6684270" y="5520984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HitUtility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플레이어의 데미지 피격 </a:t>
            </a:r>
            <a:r>
              <a:rPr lang="ko-KR" altLang="en-US" sz="1600" dirty="0" err="1"/>
              <a:t>처리등의</a:t>
            </a:r>
            <a:r>
              <a:rPr lang="ko-KR" altLang="en-US" sz="1600" dirty="0"/>
              <a:t> 데이터를 처리하는 관련 스크립트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체력</a:t>
            </a:r>
            <a:r>
              <a:rPr lang="en-US" altLang="ko-KR" sz="3000" dirty="0"/>
              <a:t>,</a:t>
            </a:r>
            <a:r>
              <a:rPr lang="ko-KR" altLang="en-US" sz="3000" dirty="0"/>
              <a:t>데미지처리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AF3C2E-29A6-462F-9C1F-8C5641B52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832"/>
            <a:ext cx="5726754" cy="48213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B1979A-4088-4740-BBF9-41CDC7C0E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60" y="833130"/>
            <a:ext cx="5646140" cy="46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4816189"/>
            <a:ext cx="34240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IEnemyFSM_Network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몬스터 </a:t>
            </a:r>
            <a:r>
              <a:rPr lang="en-US" altLang="ko-KR" sz="1600" dirty="0"/>
              <a:t>AI </a:t>
            </a:r>
            <a:r>
              <a:rPr lang="ko-KR" altLang="en-US" sz="1600" dirty="0"/>
              <a:t>행동 결정 시스템</a:t>
            </a:r>
            <a:endParaRPr lang="en-US" altLang="ko-KR" sz="1600" dirty="0"/>
          </a:p>
          <a:p>
            <a:r>
              <a:rPr lang="ko-KR" altLang="en-US" sz="1600" dirty="0"/>
              <a:t>대기</a:t>
            </a:r>
            <a:r>
              <a:rPr lang="en-US" altLang="ko-KR" sz="1600" dirty="0"/>
              <a:t>,</a:t>
            </a:r>
            <a:r>
              <a:rPr lang="ko-KR" altLang="en-US" sz="1600" dirty="0"/>
              <a:t>추적</a:t>
            </a:r>
            <a:r>
              <a:rPr lang="en-US" altLang="ko-KR" sz="1600" dirty="0"/>
              <a:t>,</a:t>
            </a:r>
            <a:r>
              <a:rPr lang="ko-KR" altLang="en-US" sz="1600" dirty="0"/>
              <a:t>공격 관련 행동 의사결정</a:t>
            </a:r>
            <a:endParaRPr lang="en-US" altLang="ko-KR" sz="1600" dirty="0"/>
          </a:p>
          <a:p>
            <a:r>
              <a:rPr lang="ko-KR" altLang="en-US" sz="1600" dirty="0"/>
              <a:t>및 행동형태 네트워크 동기화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8711035" y="4890970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IEnemySpawner_Network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몬스터 </a:t>
            </a:r>
            <a:r>
              <a:rPr lang="en-US" altLang="ko-KR" sz="1600" dirty="0"/>
              <a:t>AI </a:t>
            </a:r>
            <a:r>
              <a:rPr lang="ko-KR" altLang="en-US" sz="1600" dirty="0"/>
              <a:t>주기적 생성</a:t>
            </a:r>
            <a:r>
              <a:rPr lang="en-US" altLang="ko-KR" sz="1600" dirty="0"/>
              <a:t>&amp;</a:t>
            </a:r>
            <a:r>
              <a:rPr lang="ko-KR" altLang="en-US" sz="1600" dirty="0"/>
              <a:t>삭제 관련 관리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몬스터 </a:t>
            </a:r>
            <a:r>
              <a:rPr lang="en-US" altLang="ko-KR" sz="3000" dirty="0"/>
              <a:t>AI</a:t>
            </a:r>
            <a:endParaRPr lang="ko-KR" altLang="en-US" sz="3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6652CD-B870-40D2-8970-8F2A22ABC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263"/>
            <a:ext cx="4977492" cy="4091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B6771E-5529-4C98-A4B4-20CFB3D23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21" y="378602"/>
            <a:ext cx="4776898" cy="38594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378AA0-EC78-46B3-9FF0-2A3FA0619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982" y="1272886"/>
            <a:ext cx="4597018" cy="3543303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2CDD97F8-C520-498B-9127-66FDA4CC2114}"/>
              </a:ext>
            </a:extLst>
          </p:cNvPr>
          <p:cNvSpPr txBox="1">
            <a:spLocks/>
          </p:cNvSpPr>
          <p:nvPr/>
        </p:nvSpPr>
        <p:spPr>
          <a:xfrm>
            <a:off x="4282727" y="4583744"/>
            <a:ext cx="34240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IEnemyMeleeCollider_Network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몬스터 </a:t>
            </a:r>
            <a:r>
              <a:rPr lang="en-US" altLang="ko-KR" sz="1600" dirty="0"/>
              <a:t>AI </a:t>
            </a:r>
            <a:r>
              <a:rPr lang="ko-KR" altLang="en-US" sz="1600" dirty="0"/>
              <a:t>근접 공격 관련 피격처리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6165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150237" y="5050720"/>
            <a:ext cx="34240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Player</a:t>
            </a:r>
            <a:r>
              <a:rPr lang="ko-KR" altLang="en-US" sz="1600" dirty="0"/>
              <a:t> </a:t>
            </a:r>
            <a:r>
              <a:rPr lang="en-US" altLang="ko-KR" sz="1600" dirty="0"/>
              <a:t>&amp;</a:t>
            </a:r>
            <a:r>
              <a:rPr lang="ko-KR" altLang="en-US" sz="1600" dirty="0"/>
              <a:t> </a:t>
            </a:r>
            <a:r>
              <a:rPr lang="en-US" altLang="ko-KR" sz="1600" dirty="0" err="1"/>
              <a:t>PlayerInput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 </a:t>
            </a:r>
            <a:r>
              <a:rPr lang="en-US" altLang="ko-KR" sz="1600" dirty="0"/>
              <a:t>Globe</a:t>
            </a:r>
            <a:r>
              <a:rPr lang="ko-KR" altLang="en-US" sz="1600" dirty="0"/>
              <a:t>데이터 관리 및 플레이어 네트워크 입력 관련 처리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5200269" y="5202262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PlayerBody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 외형 관련 관리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/>
              <a:t>플레이어</a:t>
            </a:r>
            <a:endParaRPr lang="ko-KR" altLang="en-US" sz="3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CDD97F8-C520-498B-9127-66FDA4CC2114}"/>
              </a:ext>
            </a:extLst>
          </p:cNvPr>
          <p:cNvSpPr txBox="1">
            <a:spLocks/>
          </p:cNvSpPr>
          <p:nvPr/>
        </p:nvSpPr>
        <p:spPr>
          <a:xfrm>
            <a:off x="5660284" y="3067504"/>
            <a:ext cx="34240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Player</a:t>
            </a:r>
            <a:r>
              <a:rPr lang="ko-KR" altLang="en-US" sz="1600" dirty="0"/>
              <a:t> </a:t>
            </a:r>
            <a:r>
              <a:rPr lang="en-US" altLang="ko-KR" sz="1600" dirty="0"/>
              <a:t>Agent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 애니메이션</a:t>
            </a:r>
            <a:r>
              <a:rPr lang="en-US" altLang="ko-KR" sz="1600" dirty="0"/>
              <a:t>,</a:t>
            </a:r>
            <a:r>
              <a:rPr lang="ko-KR" altLang="en-US" sz="1600" dirty="0"/>
              <a:t>이동</a:t>
            </a:r>
            <a:r>
              <a:rPr lang="en-US" altLang="ko-KR" sz="1600" dirty="0"/>
              <a:t>&amp;</a:t>
            </a:r>
            <a:r>
              <a:rPr lang="ko-KR" altLang="en-US" sz="1600" dirty="0"/>
              <a:t>점프</a:t>
            </a:r>
            <a:endParaRPr lang="en-US" altLang="ko-KR" sz="1600" dirty="0"/>
          </a:p>
          <a:p>
            <a:r>
              <a:rPr lang="en-US" altLang="ko-KR" sz="1600" dirty="0"/>
              <a:t>,</a:t>
            </a:r>
            <a:r>
              <a:rPr lang="ko-KR" altLang="en-US" sz="1600" dirty="0"/>
              <a:t>공격 등의 입력관련 처리</a:t>
            </a:r>
            <a:r>
              <a:rPr lang="en-US" altLang="ko-KR" sz="1600" dirty="0"/>
              <a:t> </a:t>
            </a:r>
            <a:r>
              <a:rPr lang="ko-KR" altLang="en-US" sz="1600" dirty="0"/>
              <a:t>등의</a:t>
            </a:r>
            <a:endParaRPr lang="en-US" altLang="ko-KR" sz="1600" dirty="0"/>
          </a:p>
          <a:p>
            <a:r>
              <a:rPr lang="ko-KR" altLang="en-US" sz="1600" dirty="0"/>
              <a:t>조작 주체적 처리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1BD429-0ECE-41F2-AC25-0CB206AB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" y="678875"/>
            <a:ext cx="4225785" cy="33470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0A44E9-717C-4D79-97A5-F4E9B9B9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39" y="1818811"/>
            <a:ext cx="3968203" cy="33834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76F8B6-D0ED-4D8B-AE41-50EC3F1DB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80" y="170984"/>
            <a:ext cx="3870108" cy="31732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DEF63A-C836-464A-AB85-CC2272F63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875" y="677704"/>
            <a:ext cx="2852337" cy="2258801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9530392" y="2527305"/>
            <a:ext cx="24697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Player</a:t>
            </a:r>
            <a:r>
              <a:rPr lang="ko-KR" altLang="en-US" sz="1600" dirty="0"/>
              <a:t> </a:t>
            </a:r>
            <a:r>
              <a:rPr lang="en-US" altLang="ko-KR" sz="1600" dirty="0"/>
              <a:t>Melee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근접공격형 캐릭터 </a:t>
            </a:r>
            <a:endParaRPr lang="en-US" altLang="ko-KR" sz="1600" dirty="0"/>
          </a:p>
          <a:p>
            <a:r>
              <a:rPr lang="ko-KR" altLang="en-US" sz="1600" dirty="0"/>
              <a:t>근접공격 관련 구현</a:t>
            </a:r>
            <a:endParaRPr lang="en-US" altLang="ko-KR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0A85F3F-8B94-4579-98FB-BB27B399C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293" y="3983424"/>
            <a:ext cx="3567707" cy="29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56941" y="3657415"/>
            <a:ext cx="3424025" cy="128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ProjectileBase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프로젝타일</a:t>
            </a:r>
            <a:r>
              <a:rPr lang="en-US" altLang="ko-KR" sz="1600" dirty="0"/>
              <a:t>(</a:t>
            </a:r>
            <a:r>
              <a:rPr lang="ko-KR" altLang="en-US" sz="1600" dirty="0"/>
              <a:t>발사체</a:t>
            </a:r>
            <a:r>
              <a:rPr lang="en-US" altLang="ko-KR" sz="1600" dirty="0"/>
              <a:t>) </a:t>
            </a:r>
          </a:p>
          <a:p>
            <a:r>
              <a:rPr lang="ko-KR" altLang="en-US" sz="1600" dirty="0"/>
              <a:t>관련 기본 슈퍼클래스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0" y="5285780"/>
            <a:ext cx="2159235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KinematicProjectile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프로젝타일</a:t>
            </a:r>
            <a:r>
              <a:rPr lang="ko-KR" altLang="en-US" sz="1600" dirty="0"/>
              <a:t> 기본형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000" dirty="0"/>
              <a:t>Projectiles</a:t>
            </a:r>
            <a:endParaRPr lang="ko-KR" altLang="en-US" sz="3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CDD97F8-C520-498B-9127-66FDA4CC2114}"/>
              </a:ext>
            </a:extLst>
          </p:cNvPr>
          <p:cNvSpPr txBox="1">
            <a:spLocks/>
          </p:cNvSpPr>
          <p:nvPr/>
        </p:nvSpPr>
        <p:spPr>
          <a:xfrm>
            <a:off x="3993491" y="2301526"/>
            <a:ext cx="34240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ProjectileUtility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발사체 </a:t>
            </a:r>
            <a:r>
              <a:rPr lang="en-US" altLang="ko-KR" sz="1600" dirty="0" err="1"/>
              <a:t>LagCompensation.Raycast</a:t>
            </a:r>
            <a:r>
              <a:rPr lang="ko-KR" altLang="en-US" sz="1600" dirty="0"/>
              <a:t> 네트워크 </a:t>
            </a:r>
            <a:r>
              <a:rPr lang="en-US" altLang="ko-KR" sz="1600" dirty="0"/>
              <a:t>Hit</a:t>
            </a:r>
            <a:r>
              <a:rPr lang="ko-KR" altLang="en-US" sz="1600" dirty="0"/>
              <a:t>타깃 관련 정보 처리</a:t>
            </a:r>
            <a:endParaRPr lang="en-US" altLang="ko-KR" sz="16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6790766" y="631852"/>
            <a:ext cx="1747388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AdvancedKinematicProjectile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ko-KR" altLang="en-US" sz="1600" dirty="0"/>
              <a:t> 상속클래스</a:t>
            </a:r>
            <a:r>
              <a:rPr lang="en-US" altLang="ko-KR" sz="1600" dirty="0"/>
              <a:t>,</a:t>
            </a:r>
            <a:r>
              <a:rPr lang="ko-KR" altLang="en-US" sz="1600" dirty="0"/>
              <a:t>기본형에 </a:t>
            </a:r>
            <a:endParaRPr lang="en-US" altLang="ko-KR" sz="1600" dirty="0"/>
          </a:p>
          <a:p>
            <a:r>
              <a:rPr lang="ko-KR" altLang="en-US" sz="1600" dirty="0"/>
              <a:t>더해서 반사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 err="1"/>
              <a:t>바운스</a:t>
            </a:r>
            <a:r>
              <a:rPr lang="en-US" altLang="ko-KR" sz="1600" dirty="0"/>
              <a:t> </a:t>
            </a:r>
            <a:r>
              <a:rPr lang="ko-KR" altLang="en-US" sz="1600" dirty="0"/>
              <a:t>효과 추가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4C20A-552F-4467-9A09-83424B8A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1" y="631914"/>
            <a:ext cx="3936550" cy="3144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F00368-22E2-4DFE-BCCC-ED12C3DED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72" y="109275"/>
            <a:ext cx="3180994" cy="26153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5E29A3-A969-4F30-BCA6-5A50978BD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77" y="3713561"/>
            <a:ext cx="3866991" cy="31444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B54B34C-BFC2-4FBE-85BD-A2096B02A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96" y="674905"/>
            <a:ext cx="3823804" cy="30351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CEB50D9-2C4D-4088-8E06-0E7DB712A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345" y="3744753"/>
            <a:ext cx="4128655" cy="3113247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0738808-A141-4C73-8F28-A99D851ECA31}"/>
              </a:ext>
            </a:extLst>
          </p:cNvPr>
          <p:cNvSpPr txBox="1">
            <a:spLocks/>
          </p:cNvSpPr>
          <p:nvPr/>
        </p:nvSpPr>
        <p:spPr>
          <a:xfrm>
            <a:off x="6083169" y="4418102"/>
            <a:ext cx="1980176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HomingProjectile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ko-KR" altLang="en-US" sz="1600" dirty="0"/>
              <a:t> 상속클래스</a:t>
            </a:r>
            <a:r>
              <a:rPr lang="en-US" altLang="ko-KR" sz="1600" dirty="0"/>
              <a:t>, </a:t>
            </a:r>
            <a:r>
              <a:rPr lang="ko-KR" altLang="en-US" sz="1600" dirty="0"/>
              <a:t>타깃추적유도미사일</a:t>
            </a:r>
            <a:r>
              <a:rPr lang="en-US" altLang="ko-KR" sz="1600" dirty="0"/>
              <a:t>&amp;</a:t>
            </a:r>
            <a:r>
              <a:rPr lang="ko-KR" altLang="en-US" sz="1600" dirty="0"/>
              <a:t>타깃위치추정 등의 기능 추가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7363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56941" y="3657415"/>
            <a:ext cx="3290719" cy="128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SimpleKinematicProjectile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상속체</a:t>
            </a:r>
            <a:r>
              <a:rPr lang="en-US" altLang="ko-KR" sz="1600" dirty="0"/>
              <a:t>,</a:t>
            </a:r>
            <a:r>
              <a:rPr lang="ko-KR" altLang="en-US" sz="1600" dirty="0"/>
              <a:t>가장 기본적</a:t>
            </a:r>
            <a:endParaRPr lang="en-US" altLang="ko-KR" sz="1600" dirty="0"/>
          </a:p>
          <a:p>
            <a:r>
              <a:rPr lang="ko-KR" altLang="en-US" sz="1600" dirty="0"/>
              <a:t>인 </a:t>
            </a:r>
            <a:r>
              <a:rPr lang="ko-KR" altLang="en-US" sz="1600" dirty="0" err="1"/>
              <a:t>키네마틱</a:t>
            </a:r>
            <a:r>
              <a:rPr lang="ko-KR" altLang="en-US" sz="1600" dirty="0"/>
              <a:t> 선형 발사체 구조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3204037" y="4196688"/>
            <a:ext cx="3045108" cy="1656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SprayProjectile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화염방사기</a:t>
            </a:r>
            <a:r>
              <a:rPr lang="en-US" altLang="ko-KR" sz="1600" dirty="0"/>
              <a:t>,</a:t>
            </a:r>
            <a:r>
              <a:rPr lang="ko-KR" altLang="en-US" sz="1600" dirty="0" err="1"/>
              <a:t>레이저빔</a:t>
            </a:r>
            <a:r>
              <a:rPr lang="ko-KR" altLang="en-US" sz="1600" dirty="0"/>
              <a:t> 등의 분사형태의 </a:t>
            </a:r>
            <a:r>
              <a:rPr lang="en-US" altLang="ko-KR" sz="1600" dirty="0" err="1"/>
              <a:t>CircleCast</a:t>
            </a:r>
            <a:r>
              <a:rPr lang="ko-KR" altLang="en-US" sz="1600" dirty="0"/>
              <a:t>기반 </a:t>
            </a:r>
            <a:r>
              <a:rPr lang="en-US" altLang="ko-KR" sz="1600" dirty="0" err="1"/>
              <a:t>MultiHit</a:t>
            </a:r>
            <a:r>
              <a:rPr lang="en-US" altLang="ko-KR" sz="1600" dirty="0"/>
              <a:t> Event</a:t>
            </a:r>
            <a:r>
              <a:rPr lang="ko-KR" altLang="en-US" sz="1600" dirty="0"/>
              <a:t> 기반 </a:t>
            </a:r>
            <a:r>
              <a:rPr lang="ko-KR" altLang="en-US" sz="1600" dirty="0" err="1"/>
              <a:t>키네마틱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상속체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000" dirty="0"/>
              <a:t>Projectiles</a:t>
            </a:r>
            <a:endParaRPr lang="ko-KR" altLang="en-US" sz="30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7365817" y="4779881"/>
            <a:ext cx="4270478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StandaloneProjectile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플레이어의 입력에 따라서 그때그때 발사</a:t>
            </a:r>
            <a:r>
              <a:rPr lang="en-US" altLang="ko-KR" sz="1600" dirty="0"/>
              <a:t>&amp;</a:t>
            </a:r>
            <a:r>
              <a:rPr lang="ko-KR" altLang="en-US" sz="1600" dirty="0"/>
              <a:t>생성 하는 형태가 아닌</a:t>
            </a:r>
            <a:r>
              <a:rPr lang="en-US" altLang="ko-KR" sz="1600" dirty="0"/>
              <a:t>, </a:t>
            </a:r>
            <a:r>
              <a:rPr lang="ko-KR" altLang="en-US" sz="1600" dirty="0"/>
              <a:t>플레이어의 최초입력 </a:t>
            </a:r>
            <a:r>
              <a:rPr lang="en-US" altLang="ko-KR" sz="1600" dirty="0"/>
              <a:t>or AI</a:t>
            </a:r>
            <a:r>
              <a:rPr lang="ko-KR" altLang="en-US" sz="1600" dirty="0"/>
              <a:t>시스템에 의해 생성된 </a:t>
            </a:r>
            <a:r>
              <a:rPr lang="en-US" altLang="ko-KR" sz="1600" dirty="0" err="1"/>
              <a:t>StandAloneProjectile</a:t>
            </a:r>
            <a:r>
              <a:rPr lang="ko-KR" altLang="en-US" sz="1600" dirty="0"/>
              <a:t>이 자체적으로 자식 </a:t>
            </a:r>
            <a:r>
              <a:rPr lang="en-US" altLang="ko-KR" sz="1600" dirty="0" err="1"/>
              <a:t>ProjectileType</a:t>
            </a:r>
            <a:r>
              <a:rPr lang="ko-KR" altLang="en-US" sz="1600" dirty="0"/>
              <a:t>을 생성하여 독립적으로 운영하는 방식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F95BDD-BBBA-444E-AF7F-35ACA873D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631"/>
            <a:ext cx="3986830" cy="30837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17153E-41A7-4D31-95E6-70298ABEB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73" y="759631"/>
            <a:ext cx="4687381" cy="36150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3385A8-8D2F-4C30-92B5-56245F3D7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38" y="744429"/>
            <a:ext cx="5160062" cy="393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2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5E94E-AA53-41DB-A37E-A56340B10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08011"/>
            <a:ext cx="10515600" cy="573026"/>
          </a:xfrm>
        </p:spPr>
        <p:txBody>
          <a:bodyPr>
            <a:normAutofit/>
          </a:bodyPr>
          <a:lstStyle/>
          <a:p>
            <a:r>
              <a:rPr lang="ko-KR" altLang="en-US" sz="3000" dirty="0" err="1"/>
              <a:t>개발자로서의</a:t>
            </a:r>
            <a:r>
              <a:rPr lang="ko-KR" altLang="en-US" sz="3000" dirty="0"/>
              <a:t> 기본기반 및 이해</a:t>
            </a:r>
            <a:endParaRPr lang="en-US" altLang="ko-KR" sz="3000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FDA44-CD34-4882-801B-330D53E4D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3289465"/>
            <a:ext cx="11792198" cy="3460524"/>
          </a:xfrm>
        </p:spPr>
        <p:txBody>
          <a:bodyPr>
            <a:normAutofit/>
          </a:bodyPr>
          <a:lstStyle/>
          <a:p>
            <a:pPr algn="l"/>
            <a:r>
              <a:rPr lang="ko-KR" altLang="en-US" sz="2200" dirty="0"/>
              <a:t>학력 </a:t>
            </a:r>
            <a:r>
              <a:rPr lang="en-US" altLang="ko-KR" sz="2200" dirty="0"/>
              <a:t>: </a:t>
            </a:r>
            <a:r>
              <a:rPr lang="ko-KR" altLang="en-US" sz="2200" dirty="0"/>
              <a:t>동양미래대학교 컴퓨터정보공학과 전문학사</a:t>
            </a:r>
            <a:endParaRPr lang="en-US" altLang="ko-KR" sz="2200" dirty="0"/>
          </a:p>
          <a:p>
            <a:pPr algn="l"/>
            <a:r>
              <a:rPr lang="ko-KR" altLang="en-US" sz="2200" dirty="0"/>
              <a:t>보유 기술 </a:t>
            </a:r>
            <a:r>
              <a:rPr lang="en-US" altLang="ko-KR" sz="2200" dirty="0"/>
              <a:t>: 1.Unity</a:t>
            </a:r>
            <a:r>
              <a:rPr lang="ko-KR" altLang="en-US" sz="2200" dirty="0"/>
              <a:t>에 익숙함</a:t>
            </a:r>
            <a:r>
              <a:rPr lang="en-US" altLang="ko-KR" sz="2200" dirty="0"/>
              <a:t>(C#</a:t>
            </a:r>
            <a:r>
              <a:rPr lang="ko-KR" altLang="en-US" sz="2200" dirty="0" err="1"/>
              <a:t>스크립팅</a:t>
            </a:r>
            <a:r>
              <a:rPr lang="en-US" altLang="ko-KR" sz="2200" dirty="0"/>
              <a:t>,</a:t>
            </a:r>
            <a:r>
              <a:rPr lang="ko-KR" altLang="en-US" sz="2200" dirty="0"/>
              <a:t>게임 메커니즘</a:t>
            </a:r>
            <a:r>
              <a:rPr lang="en-US" altLang="ko-KR" sz="2200" dirty="0"/>
              <a:t>,</a:t>
            </a:r>
            <a:r>
              <a:rPr lang="ko-KR" altLang="en-US" sz="2200" dirty="0"/>
              <a:t>물리</a:t>
            </a:r>
            <a:r>
              <a:rPr lang="en-US" altLang="ko-KR" sz="2200" dirty="0"/>
              <a:t>,UI/UX)</a:t>
            </a:r>
          </a:p>
          <a:p>
            <a:pPr algn="l"/>
            <a:r>
              <a:rPr lang="en-US" altLang="ko-KR" sz="2200" dirty="0"/>
              <a:t>2. 3D</a:t>
            </a:r>
            <a:r>
              <a:rPr lang="ko-KR" altLang="en-US" sz="2200" dirty="0"/>
              <a:t> 모델링 및 애니메이션을 위한 </a:t>
            </a:r>
            <a:r>
              <a:rPr lang="en-US" altLang="ko-KR" sz="2200" dirty="0"/>
              <a:t>Blender</a:t>
            </a:r>
            <a:r>
              <a:rPr lang="ko-KR" altLang="en-US" sz="2200" dirty="0"/>
              <a:t>에 대한 지식</a:t>
            </a:r>
            <a:endParaRPr lang="en-US" altLang="ko-KR" sz="2200" dirty="0"/>
          </a:p>
          <a:p>
            <a:pPr algn="l"/>
            <a:r>
              <a:rPr lang="ko-KR" altLang="en-US" sz="2200" dirty="0"/>
              <a:t>버전 제어 시스템</a:t>
            </a:r>
            <a:r>
              <a:rPr lang="en-US" altLang="ko-KR" sz="2200" dirty="0"/>
              <a:t>(Git)</a:t>
            </a:r>
            <a:r>
              <a:rPr lang="ko-KR" altLang="en-US" sz="2200" dirty="0"/>
              <a:t>에 대한 지식</a:t>
            </a:r>
            <a:endParaRPr lang="en-US" altLang="ko-KR" sz="2200" dirty="0"/>
          </a:p>
          <a:p>
            <a:pPr algn="l"/>
            <a:r>
              <a:rPr lang="en-US" altLang="ko-KR" sz="2200" dirty="0"/>
              <a:t>3. </a:t>
            </a:r>
            <a:r>
              <a:rPr lang="ko-KR" altLang="en-US" sz="2200" dirty="0"/>
              <a:t>게임 디자인 원칙 및 알고리즘에 대한 이해</a:t>
            </a:r>
            <a:endParaRPr lang="en-US" altLang="ko-KR" sz="2200" dirty="0"/>
          </a:p>
          <a:p>
            <a:pPr algn="l"/>
            <a:r>
              <a:rPr lang="en-US" altLang="ko-KR" sz="2200" dirty="0"/>
              <a:t>4. VR/AR </a:t>
            </a:r>
            <a:r>
              <a:rPr lang="ko-KR" altLang="en-US" sz="2200" dirty="0" err="1"/>
              <a:t>개발프레임워크</a:t>
            </a:r>
            <a:r>
              <a:rPr lang="en-US" altLang="ko-KR" sz="2200" dirty="0"/>
              <a:t>(</a:t>
            </a:r>
            <a:r>
              <a:rPr lang="en-US" altLang="ko-KR" sz="2200" dirty="0" err="1"/>
              <a:t>ARKIT,ARCore,Vuforia</a:t>
            </a:r>
            <a:r>
              <a:rPr lang="en-US" altLang="ko-KR" sz="2200" dirty="0"/>
              <a:t>)</a:t>
            </a:r>
            <a:r>
              <a:rPr lang="ko-KR" altLang="en-US" sz="2200" dirty="0"/>
              <a:t>에 대한 기본 지식</a:t>
            </a:r>
            <a:endParaRPr lang="en-US" altLang="ko-KR" sz="2200" dirty="0"/>
          </a:p>
          <a:p>
            <a:pPr algn="l"/>
            <a:r>
              <a:rPr lang="en-US" altLang="ko-KR" sz="2200" dirty="0"/>
              <a:t>5. </a:t>
            </a:r>
            <a:r>
              <a:rPr lang="ko-KR" altLang="en-US" sz="2200" dirty="0"/>
              <a:t>관련 포트폴리오 결과물 링크 </a:t>
            </a:r>
            <a:r>
              <a:rPr lang="en-US" altLang="ko-KR" sz="2200" dirty="0"/>
              <a:t>: </a:t>
            </a:r>
            <a:r>
              <a:rPr lang="en-US" altLang="ko-KR" sz="2200" dirty="0">
                <a:hlinkClick r:id="rId2"/>
              </a:rPr>
              <a:t>https://sinjaesung.github.io/SINJAweb/intro</a:t>
            </a:r>
            <a:endParaRPr lang="en-US" altLang="ko-KR" sz="2200" dirty="0"/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03254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3651222" y="136410"/>
            <a:ext cx="2215188" cy="2175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HitscanProjectile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발사직후에 발사된 궤적에 따라서 바로 </a:t>
            </a:r>
            <a:r>
              <a:rPr lang="ko-KR" altLang="en-US" sz="1600" dirty="0" err="1"/>
              <a:t>피격처리하는</a:t>
            </a:r>
            <a:r>
              <a:rPr lang="ko-KR" altLang="en-US" sz="1600" dirty="0"/>
              <a:t> 방식의 기본 발사체 방식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0" y="5177642"/>
            <a:ext cx="3045108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FlyingHitscanProjectile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샷건등에서</a:t>
            </a:r>
            <a:r>
              <a:rPr lang="ko-KR" altLang="en-US" sz="1600" dirty="0"/>
              <a:t> 사용되는</a:t>
            </a:r>
            <a:r>
              <a:rPr lang="en-US" altLang="ko-KR" sz="1600" dirty="0"/>
              <a:t>,</a:t>
            </a:r>
            <a:r>
              <a:rPr lang="en-US" altLang="ko-KR" sz="1600" dirty="0" err="1"/>
              <a:t>Hitscan</a:t>
            </a:r>
            <a:endParaRPr lang="en-US" altLang="ko-KR" sz="1600" dirty="0"/>
          </a:p>
          <a:p>
            <a:r>
              <a:rPr lang="ko-KR" altLang="en-US" sz="1600" dirty="0"/>
              <a:t>투사체의 상속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000" dirty="0"/>
              <a:t>Projectiles</a:t>
            </a:r>
            <a:endParaRPr lang="ko-KR" altLang="en-US" sz="30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8708777" y="4779881"/>
            <a:ext cx="3483223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InstantHitscanProjectile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발사궤적</a:t>
            </a:r>
            <a:r>
              <a:rPr lang="en-US" altLang="ko-KR" sz="1600" dirty="0"/>
              <a:t>,</a:t>
            </a:r>
            <a:r>
              <a:rPr lang="ko-KR" altLang="en-US" sz="1600" dirty="0"/>
              <a:t>흔적 등을 남기는 </a:t>
            </a:r>
            <a:r>
              <a:rPr lang="ko-KR" altLang="en-US" sz="1600" dirty="0" err="1"/>
              <a:t>스나이퍼건에서</a:t>
            </a:r>
            <a:r>
              <a:rPr lang="ko-KR" altLang="en-US" sz="1600" dirty="0"/>
              <a:t> 사용되는 </a:t>
            </a:r>
            <a:r>
              <a:rPr lang="en-US" altLang="ko-KR" sz="1600" dirty="0" err="1"/>
              <a:t>Hitscan</a:t>
            </a:r>
            <a:r>
              <a:rPr lang="ko-KR" altLang="en-US" sz="1600" dirty="0"/>
              <a:t>투사체의</a:t>
            </a:r>
            <a:endParaRPr lang="en-US" altLang="ko-KR" sz="1600" dirty="0"/>
          </a:p>
          <a:p>
            <a:r>
              <a:rPr lang="ko-KR" altLang="en-US" sz="1600" dirty="0"/>
              <a:t>상속 클래스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0B697D-34D0-4806-800D-1872E878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589"/>
            <a:ext cx="3625965" cy="3790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96D800-CA19-475C-80F9-19F1C284B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08" y="2545980"/>
            <a:ext cx="5663670" cy="43291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F9B79B-26E0-48EB-B26C-52F8D5C88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56" y="777614"/>
            <a:ext cx="4956044" cy="39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2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-1" y="4089773"/>
            <a:ext cx="3146962" cy="2175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KinematicProjectileBuffer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발사체등의</a:t>
            </a:r>
            <a:r>
              <a:rPr lang="ko-KR" altLang="en-US" sz="1600" dirty="0"/>
              <a:t> 생성</a:t>
            </a:r>
            <a:r>
              <a:rPr lang="en-US" altLang="ko-KR" sz="1600" dirty="0"/>
              <a:t>&amp;</a:t>
            </a:r>
            <a:r>
              <a:rPr lang="ko-KR" altLang="en-US" sz="1600" dirty="0"/>
              <a:t>삭제</a:t>
            </a:r>
            <a:r>
              <a:rPr lang="en-US" altLang="ko-KR" sz="1600" dirty="0"/>
              <a:t>&amp;</a:t>
            </a:r>
            <a:r>
              <a:rPr lang="ko-KR" altLang="en-US" sz="1600" dirty="0"/>
              <a:t>렌더링</a:t>
            </a:r>
            <a:r>
              <a:rPr lang="en-US" altLang="ko-KR" sz="1600" dirty="0"/>
              <a:t>&amp;</a:t>
            </a:r>
            <a:r>
              <a:rPr lang="ko-KR" altLang="en-US" sz="1600" dirty="0"/>
              <a:t>위치</a:t>
            </a:r>
            <a:r>
              <a:rPr lang="en-US" altLang="ko-KR" sz="1600" dirty="0"/>
              <a:t>&amp;</a:t>
            </a:r>
            <a:r>
              <a:rPr lang="ko-KR" altLang="en-US" sz="1600" dirty="0"/>
              <a:t>피격데이터 </a:t>
            </a:r>
            <a:r>
              <a:rPr lang="ko-KR" altLang="en-US" sz="1600" dirty="0" err="1"/>
              <a:t>처리등을</a:t>
            </a:r>
            <a:r>
              <a:rPr lang="ko-KR" altLang="en-US" sz="1600" dirty="0"/>
              <a:t> 직접적으로 관리하는 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550612" y="3731998"/>
            <a:ext cx="3045108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HitscanProjectileBuffer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힛스캔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발사체등의</a:t>
            </a:r>
            <a:r>
              <a:rPr lang="ko-KR" altLang="en-US" sz="1600" dirty="0"/>
              <a:t> 생성</a:t>
            </a:r>
            <a:r>
              <a:rPr lang="en-US" altLang="ko-KR" sz="1600" dirty="0"/>
              <a:t>&amp;</a:t>
            </a:r>
            <a:r>
              <a:rPr lang="ko-KR" altLang="en-US" sz="1600" dirty="0"/>
              <a:t>삭제</a:t>
            </a:r>
            <a:r>
              <a:rPr lang="en-US" altLang="ko-KR" sz="1600" dirty="0"/>
              <a:t>&amp;</a:t>
            </a:r>
            <a:r>
              <a:rPr lang="ko-KR" altLang="en-US" sz="1600" dirty="0"/>
              <a:t>렌더링</a:t>
            </a:r>
            <a:r>
              <a:rPr lang="en-US" altLang="ko-KR" sz="1600" dirty="0"/>
              <a:t>&amp;</a:t>
            </a:r>
            <a:r>
              <a:rPr lang="ko-KR" altLang="en-US" sz="1600" dirty="0"/>
              <a:t>위치</a:t>
            </a:r>
            <a:r>
              <a:rPr lang="en-US" altLang="ko-KR" sz="1600" dirty="0"/>
              <a:t>&amp;</a:t>
            </a:r>
            <a:r>
              <a:rPr lang="ko-KR" altLang="en-US" sz="1600" dirty="0"/>
              <a:t>피격데이터 처리 등을 직접적으로 관리하는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000" dirty="0"/>
              <a:t>Projectiles</a:t>
            </a:r>
            <a:endParaRPr lang="ko-KR" altLang="en-US" sz="30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4451679" y="5177642"/>
            <a:ext cx="3483223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NetworkDataBuffer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en-US" altLang="ko-KR" sz="1600" dirty="0"/>
              <a:t>,</a:t>
            </a:r>
            <a:r>
              <a:rPr lang="ko-KR" altLang="en-US" sz="1600" dirty="0" err="1"/>
              <a:t>힛스캔</a:t>
            </a:r>
            <a:r>
              <a:rPr lang="ko-KR" altLang="en-US" sz="1600" dirty="0"/>
              <a:t> 버퍼클래스의 상위 클래스로</a:t>
            </a:r>
            <a:r>
              <a:rPr lang="en-US" altLang="ko-KR" sz="1600" dirty="0"/>
              <a:t>, </a:t>
            </a:r>
            <a:r>
              <a:rPr lang="ko-KR" altLang="en-US" sz="1600" dirty="0"/>
              <a:t>모든 </a:t>
            </a:r>
            <a:r>
              <a:rPr lang="ko-KR" altLang="en-US" sz="1600" dirty="0" err="1"/>
              <a:t>프로젝타일의</a:t>
            </a:r>
            <a:r>
              <a:rPr lang="ko-KR" altLang="en-US" sz="1600" dirty="0"/>
              <a:t> 생성</a:t>
            </a:r>
            <a:r>
              <a:rPr lang="en-US" altLang="ko-KR" sz="1600" dirty="0"/>
              <a:t>&amp;</a:t>
            </a:r>
            <a:r>
              <a:rPr lang="ko-KR" altLang="en-US" sz="1600" dirty="0"/>
              <a:t>삭제</a:t>
            </a:r>
            <a:r>
              <a:rPr lang="en-US" altLang="ko-KR" sz="1600" dirty="0"/>
              <a:t>&amp;</a:t>
            </a:r>
            <a:r>
              <a:rPr lang="ko-KR" altLang="en-US" sz="1600" dirty="0"/>
              <a:t>렌더링</a:t>
            </a:r>
            <a:r>
              <a:rPr lang="en-US" altLang="ko-KR" sz="1600" dirty="0"/>
              <a:t>&amp;</a:t>
            </a:r>
            <a:r>
              <a:rPr lang="ko-KR" altLang="en-US" sz="1600" dirty="0"/>
              <a:t>위치</a:t>
            </a:r>
            <a:r>
              <a:rPr lang="en-US" altLang="ko-KR" sz="1600" dirty="0"/>
              <a:t>&amp;</a:t>
            </a:r>
            <a:r>
              <a:rPr lang="ko-KR" altLang="en-US" sz="1600" dirty="0"/>
              <a:t>피격데이터 관리 최상위 클래스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698C1-3279-430D-B589-AC91033C5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" y="605641"/>
            <a:ext cx="4547719" cy="3764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BD05BE-8D99-49F1-B4C8-6383AF401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45" y="0"/>
            <a:ext cx="4447093" cy="37644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C0119F-CF19-461C-BD93-76D2C5CC7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29" y="3319154"/>
            <a:ext cx="4211878" cy="35388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756E48-D354-4E0B-8A68-9F545A15F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74" y="675203"/>
            <a:ext cx="4223526" cy="3392096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AD1651C0-B1F2-4C54-AF91-229622A0E87B}"/>
              </a:ext>
            </a:extLst>
          </p:cNvPr>
          <p:cNvSpPr txBox="1">
            <a:spLocks/>
          </p:cNvSpPr>
          <p:nvPr/>
        </p:nvSpPr>
        <p:spPr>
          <a:xfrm>
            <a:off x="964078" y="5771408"/>
            <a:ext cx="3483223" cy="1288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NetworkObjectBuffer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StandAloneProjectile</a:t>
            </a:r>
            <a:r>
              <a:rPr lang="ko-KR" altLang="en-US" sz="1600" dirty="0"/>
              <a:t>의 생성 및</a:t>
            </a:r>
            <a:endParaRPr lang="en-US" altLang="ko-KR" sz="1600" dirty="0"/>
          </a:p>
          <a:p>
            <a:r>
              <a:rPr lang="ko-KR" altLang="en-US" sz="1600" dirty="0"/>
              <a:t>파기</a:t>
            </a:r>
            <a:r>
              <a:rPr lang="en-US" altLang="ko-KR" sz="1600" dirty="0"/>
              <a:t>,</a:t>
            </a:r>
            <a:r>
              <a:rPr lang="ko-KR" altLang="en-US" sz="1600" dirty="0"/>
              <a:t>위치</a:t>
            </a:r>
            <a:r>
              <a:rPr lang="en-US" altLang="ko-KR" sz="1600" dirty="0"/>
              <a:t>&amp;</a:t>
            </a:r>
            <a:r>
              <a:rPr lang="ko-KR" altLang="en-US" sz="1600" dirty="0"/>
              <a:t>렌더링 처리 등의 관리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45424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4245668"/>
            <a:ext cx="3146962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Pool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NetworkDataBuffer,ShakeEffect</a:t>
            </a:r>
            <a:r>
              <a:rPr lang="ko-KR" altLang="en-US" sz="1600" dirty="0"/>
              <a:t>클래스 등에서 사용되는 오브젝트 </a:t>
            </a:r>
            <a:r>
              <a:rPr lang="ko-KR" altLang="en-US" sz="1600" dirty="0" err="1"/>
              <a:t>풀링제공</a:t>
            </a:r>
            <a:r>
              <a:rPr lang="ko-KR" altLang="en-US" sz="1600" dirty="0"/>
              <a:t> 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550612" y="3596374"/>
            <a:ext cx="3623750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ObjectCache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모든 종류의 </a:t>
            </a:r>
            <a:r>
              <a:rPr lang="ko-KR" altLang="en-US" sz="1600" dirty="0" err="1"/>
              <a:t>프로젝타일등의</a:t>
            </a:r>
            <a:r>
              <a:rPr lang="ko-KR" altLang="en-US" sz="1600" dirty="0"/>
              <a:t> 오브젝트 생성</a:t>
            </a:r>
            <a:r>
              <a:rPr lang="en-US" altLang="ko-KR" sz="1600" dirty="0"/>
              <a:t>&amp;</a:t>
            </a:r>
            <a:r>
              <a:rPr lang="ko-KR" altLang="en-US" sz="1600" dirty="0" err="1"/>
              <a:t>파기등의</a:t>
            </a:r>
            <a:r>
              <a:rPr lang="ko-KR" altLang="en-US" sz="1600" dirty="0"/>
              <a:t> 데이터를 주로 관리하는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객체관리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4686492" y="5093015"/>
            <a:ext cx="3483223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ListPool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모든 리스트형태의 추상데이터의 생성</a:t>
            </a:r>
            <a:r>
              <a:rPr lang="en-US" altLang="ko-KR" sz="1600" dirty="0"/>
              <a:t>&amp;</a:t>
            </a:r>
            <a:r>
              <a:rPr lang="ko-KR" altLang="en-US" sz="1600" dirty="0" err="1"/>
              <a:t>파기등의</a:t>
            </a:r>
            <a:r>
              <a:rPr lang="ko-KR" altLang="en-US" sz="1600" dirty="0"/>
              <a:t> 데이터 관리 클래스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0205CF-0149-46E5-B8B1-10A58264B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" y="638123"/>
            <a:ext cx="4550200" cy="36075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69800B-D53D-495E-A490-E8009798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11" y="642036"/>
            <a:ext cx="3886986" cy="31380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FAB3B4-D621-4466-9750-BE62D68A2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14" y="642036"/>
            <a:ext cx="3725988" cy="31380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B21188-D9C8-4B3F-9B35-464C245E5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14" y="2854275"/>
            <a:ext cx="3963235" cy="418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36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4245668"/>
            <a:ext cx="3146962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Weapon</a:t>
            </a:r>
          </a:p>
          <a:p>
            <a:endParaRPr lang="en-US" altLang="ko-KR" sz="1600" dirty="0"/>
          </a:p>
          <a:p>
            <a:r>
              <a:rPr lang="ko-KR" altLang="en-US" sz="1600" dirty="0"/>
              <a:t>유저의 현재 </a:t>
            </a:r>
            <a:r>
              <a:rPr lang="ko-KR" altLang="en-US" sz="1600" dirty="0" err="1"/>
              <a:t>활성화되어있는</a:t>
            </a:r>
            <a:r>
              <a:rPr lang="ko-KR" altLang="en-US" sz="1600" dirty="0"/>
              <a:t> 무기타입에 대한 해제</a:t>
            </a:r>
            <a:r>
              <a:rPr lang="en-US" altLang="ko-KR" sz="1600" dirty="0"/>
              <a:t>/</a:t>
            </a:r>
            <a:r>
              <a:rPr lang="ko-KR" altLang="en-US" sz="1600" dirty="0"/>
              <a:t>장착 발사액션 컨트롤관련 처리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009599" y="4089922"/>
            <a:ext cx="3623750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WeaponAction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하위자식 </a:t>
            </a:r>
            <a:r>
              <a:rPr lang="en-US" altLang="ko-KR" sz="1600" dirty="0" err="1"/>
              <a:t>WeaponComponent</a:t>
            </a:r>
            <a:r>
              <a:rPr lang="ko-KR" altLang="en-US" sz="1600" dirty="0"/>
              <a:t>관리 및 컴포넌트 </a:t>
            </a:r>
            <a:r>
              <a:rPr lang="en-US" altLang="ko-KR" sz="1600" dirty="0" err="1"/>
              <a:t>FireRender,TryFire</a:t>
            </a:r>
            <a:r>
              <a:rPr lang="ko-KR" altLang="en-US" sz="1600" dirty="0"/>
              <a:t>등 관리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000" dirty="0"/>
              <a:t>Weapons</a:t>
            </a:r>
            <a:endParaRPr lang="ko-KR" altLang="en-US" sz="30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7691010" y="4528180"/>
            <a:ext cx="4449530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Weapons</a:t>
            </a:r>
          </a:p>
          <a:p>
            <a:endParaRPr lang="en-US" altLang="ko-KR" sz="1600" dirty="0"/>
          </a:p>
          <a:p>
            <a:r>
              <a:rPr lang="ko-KR" altLang="en-US" sz="1600" dirty="0"/>
              <a:t>유저의 개별적 </a:t>
            </a:r>
            <a:r>
              <a:rPr lang="ko-KR" altLang="en-US" sz="1600" dirty="0" err="1"/>
              <a:t>웨폰리스트</a:t>
            </a:r>
            <a:r>
              <a:rPr lang="ko-KR" altLang="en-US" sz="1600" dirty="0"/>
              <a:t> 관리</a:t>
            </a:r>
            <a:r>
              <a:rPr lang="en-US" altLang="ko-KR" sz="1600" dirty="0"/>
              <a:t>,</a:t>
            </a:r>
            <a:r>
              <a:rPr lang="ko-KR" altLang="en-US" sz="1600" dirty="0" err="1"/>
              <a:t>웨폰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스왑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Prev,Next</a:t>
            </a:r>
            <a:r>
              <a:rPr lang="en-US" altLang="ko-KR" sz="1600" dirty="0"/>
              <a:t>),</a:t>
            </a:r>
            <a:r>
              <a:rPr lang="ko-KR" altLang="en-US" sz="1600" dirty="0"/>
              <a:t>무기 장착관련 액션</a:t>
            </a:r>
            <a:r>
              <a:rPr lang="en-US" altLang="ko-KR" sz="1600" dirty="0"/>
              <a:t>,</a:t>
            </a:r>
            <a:r>
              <a:rPr lang="ko-KR" altLang="en-US" sz="1600" dirty="0"/>
              <a:t>애니메이션처리</a:t>
            </a:r>
            <a:r>
              <a:rPr lang="en-US" altLang="ko-KR" sz="1600" dirty="0"/>
              <a:t>,</a:t>
            </a:r>
            <a:r>
              <a:rPr lang="ko-KR" altLang="en-US" sz="1600" dirty="0"/>
              <a:t>공격처리</a:t>
            </a:r>
            <a:r>
              <a:rPr lang="en-US" altLang="ko-KR" sz="1600" dirty="0"/>
              <a:t>,</a:t>
            </a:r>
            <a:r>
              <a:rPr lang="ko-KR" altLang="en-US" sz="1600" dirty="0" err="1"/>
              <a:t>웨폰</a:t>
            </a:r>
            <a:r>
              <a:rPr lang="ko-KR" altLang="en-US" sz="1600" dirty="0"/>
              <a:t> </a:t>
            </a:r>
            <a:r>
              <a:rPr lang="en-US" altLang="ko-KR" sz="1600" dirty="0" err="1"/>
              <a:t>Add,Remove</a:t>
            </a:r>
            <a:r>
              <a:rPr lang="ko-KR" altLang="en-US" sz="1600" dirty="0"/>
              <a:t>관련 액션 수행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B5CED8-5548-44BE-9240-5B0875D2C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822"/>
            <a:ext cx="4625899" cy="3705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FAFDF0-C825-4B6D-824F-35C452A9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99" y="0"/>
            <a:ext cx="5028080" cy="39307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F54A96-0F01-4442-BFFC-15678424A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72" y="689896"/>
            <a:ext cx="5381728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2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3948784"/>
            <a:ext cx="3146962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WeaponComponent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무기클래스 하위의 </a:t>
            </a:r>
            <a:r>
              <a:rPr lang="ko-KR" altLang="en-US" sz="1600" dirty="0" err="1"/>
              <a:t>무기컴포넌트</a:t>
            </a:r>
            <a:r>
              <a:rPr lang="ko-KR" altLang="en-US" sz="1600" dirty="0"/>
              <a:t> 관련 기본적인 액션 관련 추상클래스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503117" y="1154891"/>
            <a:ext cx="2747074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WeaponTrigger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무기별</a:t>
            </a:r>
            <a:r>
              <a:rPr lang="ko-KR" altLang="en-US" sz="1600" dirty="0"/>
              <a:t> 공격</a:t>
            </a:r>
            <a:r>
              <a:rPr lang="en-US" altLang="ko-KR" sz="1600" dirty="0"/>
              <a:t>,</a:t>
            </a:r>
            <a:r>
              <a:rPr lang="ko-KR" altLang="en-US" sz="1600" dirty="0"/>
              <a:t>발사 </a:t>
            </a:r>
            <a:r>
              <a:rPr lang="ko-KR" altLang="en-US" sz="1600" dirty="0" err="1"/>
              <a:t>쿨타임</a:t>
            </a:r>
            <a:r>
              <a:rPr lang="ko-KR" altLang="en-US" sz="1600" dirty="0"/>
              <a:t> 조율 및 발사가능여부 등 조율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000" dirty="0"/>
              <a:t>Weapons</a:t>
            </a:r>
            <a:endParaRPr lang="ko-KR" altLang="en-US" sz="30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8595631" y="4678112"/>
            <a:ext cx="3539428" cy="1419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WeaponBarrel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발사체 직접 발사 및 생성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힛스캔타입</a:t>
            </a:r>
            <a:r>
              <a:rPr lang="en-US" altLang="ko-KR" sz="1600" dirty="0"/>
              <a:t>,</a:t>
            </a:r>
            <a:r>
              <a:rPr lang="ko-KR" altLang="en-US" sz="1600" dirty="0" err="1"/>
              <a:t>키네마틱파입</a:t>
            </a:r>
            <a:r>
              <a:rPr lang="en-US" altLang="ko-KR" sz="1600" dirty="0"/>
              <a:t>,</a:t>
            </a:r>
            <a:r>
              <a:rPr lang="en-US" altLang="ko-KR" sz="1600" dirty="0" err="1"/>
              <a:t>standAlone</a:t>
            </a:r>
            <a:r>
              <a:rPr lang="ko-KR" altLang="en-US" sz="1600" dirty="0"/>
              <a:t>타입 </a:t>
            </a:r>
            <a:r>
              <a:rPr lang="en-US" altLang="ko-KR" sz="1600" dirty="0"/>
              <a:t>Projectiles</a:t>
            </a:r>
            <a:r>
              <a:rPr lang="ko-KR" altLang="en-US" sz="1600" dirty="0"/>
              <a:t> 발사 컨트롤</a:t>
            </a:r>
            <a:r>
              <a:rPr lang="en-US" altLang="ko-KR" sz="16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664BA-C547-4C14-9437-B39D732E9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698"/>
            <a:ext cx="4503117" cy="3476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D51F9A-18D9-4A95-AC7B-D16D5813B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62" y="2891689"/>
            <a:ext cx="5200810" cy="39951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BC6218-85B4-4F13-B38F-D94DD1955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91" y="794017"/>
            <a:ext cx="4941809" cy="38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6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4258121" y="426618"/>
            <a:ext cx="2289066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WeaponFireEffects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무기 공격시에 </a:t>
            </a:r>
            <a:r>
              <a:rPr lang="ko-KR" altLang="en-US" sz="1600" dirty="0" err="1"/>
              <a:t>카메라흔들림</a:t>
            </a:r>
            <a:r>
              <a:rPr lang="en-US" altLang="ko-KR" sz="1600" dirty="0"/>
              <a:t>,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발생등의</a:t>
            </a:r>
            <a:r>
              <a:rPr lang="ko-KR" altLang="en-US" sz="1600" dirty="0"/>
              <a:t> 시각적 효과 관련 처리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195381" y="3571504"/>
            <a:ext cx="1682200" cy="1722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WeaponMagazine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무기 </a:t>
            </a:r>
            <a:r>
              <a:rPr lang="ko-KR" altLang="en-US" sz="1600" dirty="0" err="1"/>
              <a:t>탄창수</a:t>
            </a:r>
            <a:r>
              <a:rPr lang="ko-KR" altLang="en-US" sz="1600" dirty="0"/>
              <a:t> 관련 데이터 처리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000" dirty="0"/>
              <a:t>Weapons</a:t>
            </a:r>
            <a:endParaRPr lang="ko-KR" altLang="en-US" sz="30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10477215" y="639637"/>
            <a:ext cx="1619459" cy="1419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WeaponSpray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분사형 무기</a:t>
            </a:r>
            <a:r>
              <a:rPr lang="en-US" altLang="ko-KR" sz="1600" dirty="0"/>
              <a:t>(</a:t>
            </a:r>
            <a:r>
              <a:rPr lang="ko-KR" altLang="en-US" sz="1600" dirty="0"/>
              <a:t>화염방사기형</a:t>
            </a:r>
            <a:r>
              <a:rPr lang="en-US" altLang="ko-KR" sz="1600" dirty="0"/>
              <a:t>) </a:t>
            </a:r>
            <a:r>
              <a:rPr lang="ko-KR" altLang="en-US" sz="1600" dirty="0"/>
              <a:t>관련 클래스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EBD2DC-86E8-4C14-B500-5BB05412B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870"/>
            <a:ext cx="4258121" cy="33099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1F05B0-1264-4B2D-8615-96172179B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44" y="638870"/>
            <a:ext cx="4090911" cy="31799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085F10-0927-467E-B141-77699BFC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60" y="3603735"/>
            <a:ext cx="4294235" cy="33099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D86A7F-1257-4C27-90A2-6AE21929B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2210"/>
            <a:ext cx="4258121" cy="340579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E9036029-2474-4B40-B6D2-493704C1E1DB}"/>
              </a:ext>
            </a:extLst>
          </p:cNvPr>
          <p:cNvSpPr txBox="1">
            <a:spLocks/>
          </p:cNvSpPr>
          <p:nvPr/>
        </p:nvSpPr>
        <p:spPr>
          <a:xfrm>
            <a:off x="10195395" y="3661890"/>
            <a:ext cx="1973025" cy="1419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WeaponBeam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빔형 무기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레이저빔</a:t>
            </a:r>
            <a:r>
              <a:rPr lang="en-US" altLang="ko-KR" sz="1600" dirty="0"/>
              <a:t>) </a:t>
            </a:r>
            <a:r>
              <a:rPr lang="ko-KR" altLang="en-US" sz="1600" dirty="0"/>
              <a:t>관련 클래스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68267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144" y="5022928"/>
            <a:ext cx="10515600" cy="684742"/>
          </a:xfrm>
        </p:spPr>
        <p:txBody>
          <a:bodyPr>
            <a:noAutofit/>
          </a:bodyPr>
          <a:lstStyle/>
          <a:p>
            <a:r>
              <a:rPr lang="ko-KR" altLang="en-US" sz="6000" dirty="0"/>
              <a:t>게임플레이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359F45-799B-4172-A94F-8ACD605F8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55" y="-1"/>
            <a:ext cx="6547945" cy="38725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A226A7-2695-4CFB-94AC-C266067FD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5663"/>
            <a:ext cx="7095918" cy="41523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CAF7A2-4B7C-4FCA-8DE5-41808A10C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134015" cy="36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0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11FD-D3F2-F95D-F40C-6BB21A3E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60020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ko-KR" sz="2200" b="1" dirty="0">
                <a:solidFill>
                  <a:srgbClr val="7030A0"/>
                </a:solidFill>
              </a:rPr>
            </a:br>
            <a:br>
              <a:rPr lang="en-US" altLang="ko-KR" sz="2200" b="1" dirty="0">
                <a:solidFill>
                  <a:srgbClr val="7030A0"/>
                </a:solidFill>
              </a:rPr>
            </a:br>
            <a:r>
              <a:rPr lang="ko-KR" altLang="en-US" sz="2200" b="1" dirty="0">
                <a:solidFill>
                  <a:srgbClr val="7030A0"/>
                </a:solidFill>
              </a:rPr>
              <a:t>프로젝트</a:t>
            </a:r>
            <a:r>
              <a:rPr lang="en-US" altLang="ko-KR" sz="2200" b="1" dirty="0">
                <a:solidFill>
                  <a:srgbClr val="7030A0"/>
                </a:solidFill>
              </a:rPr>
              <a:t>3. </a:t>
            </a:r>
            <a:r>
              <a:rPr lang="ko-KR" altLang="en-US" sz="2200" b="1" dirty="0">
                <a:solidFill>
                  <a:srgbClr val="7030A0"/>
                </a:solidFill>
              </a:rPr>
              <a:t>멀티플레이어 </a:t>
            </a:r>
            <a:r>
              <a:rPr lang="en-US" altLang="ko-KR" sz="2200" b="1" dirty="0">
                <a:solidFill>
                  <a:srgbClr val="7030A0"/>
                </a:solidFill>
              </a:rPr>
              <a:t>Titan</a:t>
            </a:r>
            <a:r>
              <a:rPr lang="ko-KR" altLang="en-US" sz="2200" b="1" dirty="0">
                <a:solidFill>
                  <a:srgbClr val="7030A0"/>
                </a:solidFill>
              </a:rPr>
              <a:t>레이드</a:t>
            </a:r>
            <a:r>
              <a:rPr lang="en-US" altLang="ko-KR" sz="2200" b="1" dirty="0">
                <a:solidFill>
                  <a:srgbClr val="7030A0"/>
                </a:solidFill>
              </a:rPr>
              <a:t>(PVP,PVE)</a:t>
            </a:r>
            <a:br>
              <a:rPr lang="en-US" altLang="ko-KR" sz="2200" b="1" dirty="0">
                <a:solidFill>
                  <a:srgbClr val="7030A0"/>
                </a:solidFill>
              </a:rPr>
            </a:br>
            <a:endParaRPr lang="ko-KR" altLang="en-US" sz="22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0D75F-07CD-99AC-A5FA-FADD9FBD6EC1}"/>
              </a:ext>
            </a:extLst>
          </p:cNvPr>
          <p:cNvSpPr txBox="1"/>
          <p:nvPr/>
        </p:nvSpPr>
        <p:spPr>
          <a:xfrm>
            <a:off x="0" y="594037"/>
            <a:ext cx="6129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개요</a:t>
            </a:r>
            <a:r>
              <a:rPr lang="en-US" altLang="ko-KR" sz="1600" dirty="0"/>
              <a:t>: </a:t>
            </a:r>
            <a:r>
              <a:rPr lang="ko-KR" altLang="en-US" sz="1600" dirty="0"/>
              <a:t>플레이어별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서로 다른 캐릭터로 </a:t>
            </a:r>
            <a:r>
              <a:rPr lang="ko-KR" altLang="en-US" sz="1600" dirty="0" err="1"/>
              <a:t>접속가능하며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캐릭터마다 다른 근접공격 스타일의 무기로 서로 </a:t>
            </a:r>
            <a:r>
              <a:rPr lang="ko-KR" altLang="en-US" sz="1600" dirty="0" err="1"/>
              <a:t>전투할수</a:t>
            </a:r>
            <a:endParaRPr lang="en-US" altLang="ko-KR" sz="1600" dirty="0"/>
          </a:p>
          <a:p>
            <a:r>
              <a:rPr lang="ko-KR" altLang="en-US" sz="1600" dirty="0"/>
              <a:t>있고</a:t>
            </a:r>
            <a:r>
              <a:rPr lang="en-US" altLang="ko-KR" sz="1600" dirty="0"/>
              <a:t>, </a:t>
            </a:r>
            <a:r>
              <a:rPr lang="ko-KR" altLang="en-US" sz="1600" dirty="0"/>
              <a:t>맵 상에 존재하는 </a:t>
            </a:r>
            <a:r>
              <a:rPr lang="en-US" altLang="ko-KR" sz="1600" dirty="0"/>
              <a:t>Network Monster AI</a:t>
            </a:r>
            <a:r>
              <a:rPr lang="ko-KR" altLang="en-US" sz="1600" dirty="0"/>
              <a:t>와의 전투도</a:t>
            </a:r>
            <a:endParaRPr lang="en-US" altLang="ko-KR" sz="1600" dirty="0"/>
          </a:p>
          <a:p>
            <a:r>
              <a:rPr lang="ko-KR" altLang="en-US" sz="1600" dirty="0"/>
              <a:t>가능한 </a:t>
            </a:r>
            <a:r>
              <a:rPr lang="en-US" altLang="ko-KR" sz="1600" dirty="0"/>
              <a:t>PVP,PVE </a:t>
            </a:r>
            <a:r>
              <a:rPr lang="ko-KR" altLang="en-US" sz="1600" dirty="0"/>
              <a:t>컨텐츠</a:t>
            </a:r>
            <a:endParaRPr lang="en-US" altLang="ko-KR" sz="1600" dirty="0"/>
          </a:p>
          <a:p>
            <a:r>
              <a:rPr lang="ko-KR" altLang="en-US" sz="1600" dirty="0"/>
              <a:t>작업 기간</a:t>
            </a:r>
            <a:r>
              <a:rPr lang="en-US" altLang="ko-KR" sz="1600" dirty="0"/>
              <a:t>: 2024.12.19~2024.12.30 (11</a:t>
            </a:r>
            <a:r>
              <a:rPr lang="ko-KR" altLang="en-US" sz="1600" dirty="0"/>
              <a:t>일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작업 분담</a:t>
            </a:r>
            <a:r>
              <a:rPr lang="en-US" altLang="ko-KR" sz="1600" dirty="0"/>
              <a:t>: 4</a:t>
            </a:r>
            <a:r>
              <a:rPr lang="ko-KR" altLang="en-US" sz="1600" dirty="0" err="1"/>
              <a:t>인개발</a:t>
            </a:r>
            <a:r>
              <a:rPr lang="en-US" altLang="ko-KR" sz="1600" dirty="0"/>
              <a:t>(</a:t>
            </a:r>
            <a:r>
              <a:rPr lang="ko-KR" altLang="en-US" sz="1600" dirty="0"/>
              <a:t>개발</a:t>
            </a:r>
            <a:r>
              <a:rPr lang="en-US" altLang="ko-KR" sz="1600" dirty="0"/>
              <a:t>1,</a:t>
            </a:r>
            <a:r>
              <a:rPr lang="ko-KR" altLang="en-US" sz="1600" dirty="0"/>
              <a:t>아트</a:t>
            </a:r>
            <a:r>
              <a:rPr lang="en-US" altLang="ko-KR" sz="1600" dirty="0"/>
              <a:t>2,</a:t>
            </a:r>
            <a:r>
              <a:rPr lang="ko-KR" altLang="en-US" sz="1600" dirty="0"/>
              <a:t>기획</a:t>
            </a:r>
            <a:r>
              <a:rPr lang="en-US" altLang="ko-KR" sz="1600" dirty="0"/>
              <a:t>1)</a:t>
            </a:r>
          </a:p>
          <a:p>
            <a:r>
              <a:rPr lang="ko-KR" altLang="en-US" sz="1600" dirty="0"/>
              <a:t>본인 분담</a:t>
            </a:r>
            <a:r>
              <a:rPr lang="en-US" altLang="ko-KR" sz="1600" dirty="0"/>
              <a:t>: </a:t>
            </a:r>
            <a:r>
              <a:rPr lang="ko-KR" altLang="en-US" sz="1600" dirty="0"/>
              <a:t>개발총괄</a:t>
            </a:r>
            <a:r>
              <a:rPr lang="en-US" altLang="ko-KR" sz="1600" dirty="0"/>
              <a:t>,</a:t>
            </a:r>
            <a:r>
              <a:rPr lang="ko-KR" altLang="en-US" sz="1600" dirty="0"/>
              <a:t>레벨</a:t>
            </a:r>
            <a:r>
              <a:rPr lang="en-US" altLang="ko-KR" sz="1600" dirty="0"/>
              <a:t>&amp;</a:t>
            </a:r>
            <a:r>
              <a:rPr lang="ko-KR" altLang="en-US" sz="1600" dirty="0"/>
              <a:t>배경디자인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B1D56-6D54-4C38-9805-3AC24AED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5808"/>
            <a:ext cx="6580697" cy="43221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E14AC0-1565-4440-81BB-9A6EFFE18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11" y="24479"/>
            <a:ext cx="6367389" cy="3587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54D21F-C44B-43BC-9D88-5EA42A1A7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701" y="2841674"/>
            <a:ext cx="5156300" cy="40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84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47088" y="4916885"/>
            <a:ext cx="417125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IEnemyFSM_Network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몬스터 </a:t>
            </a:r>
            <a:r>
              <a:rPr lang="en-US" altLang="ko-KR" sz="1600" dirty="0"/>
              <a:t>AI </a:t>
            </a:r>
            <a:r>
              <a:rPr lang="ko-KR" altLang="en-US" sz="1600" dirty="0"/>
              <a:t>행동 결정 시스템</a:t>
            </a:r>
            <a:endParaRPr lang="en-US" altLang="ko-KR" sz="1600" dirty="0"/>
          </a:p>
          <a:p>
            <a:r>
              <a:rPr lang="ko-KR" altLang="en-US" sz="1600" dirty="0"/>
              <a:t>대기</a:t>
            </a:r>
            <a:r>
              <a:rPr lang="en-US" altLang="ko-KR" sz="1600" dirty="0"/>
              <a:t>,</a:t>
            </a:r>
            <a:r>
              <a:rPr lang="ko-KR" altLang="en-US" sz="1600" dirty="0"/>
              <a:t>추적</a:t>
            </a:r>
            <a:r>
              <a:rPr lang="en-US" altLang="ko-KR" sz="1600" dirty="0"/>
              <a:t>,</a:t>
            </a:r>
            <a:r>
              <a:rPr lang="ko-KR" altLang="en-US" sz="1600" dirty="0"/>
              <a:t>공격 관련 행동 의사결정</a:t>
            </a:r>
            <a:endParaRPr lang="en-US" altLang="ko-KR" sz="1600" dirty="0"/>
          </a:p>
          <a:p>
            <a:r>
              <a:rPr lang="ko-KR" altLang="en-US" sz="1600" dirty="0"/>
              <a:t>및 행동형태 네트워크 동기화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3830233" y="5161850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IEnemyMeleeCollider_Network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몬스터 </a:t>
            </a:r>
            <a:r>
              <a:rPr lang="en-US" altLang="ko-KR" sz="1600" dirty="0"/>
              <a:t>AI </a:t>
            </a:r>
            <a:r>
              <a:rPr lang="ko-KR" altLang="en-US" sz="1600" dirty="0"/>
              <a:t>근접 공격 관련 피격처리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몬스터 </a:t>
            </a:r>
            <a:r>
              <a:rPr lang="en-US" altLang="ko-KR" sz="3000" dirty="0"/>
              <a:t>AI</a:t>
            </a:r>
            <a:endParaRPr lang="ko-KR" altLang="en-US" sz="3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8C267-7AEF-41CF-AE93-9DF86032A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614"/>
            <a:ext cx="5381663" cy="43751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CC11D8-8366-4E17-9843-2FF69FDBF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31" y="768495"/>
            <a:ext cx="4950195" cy="41286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3BCD8D-8161-468F-87E1-164DC7B01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03" y="758341"/>
            <a:ext cx="5422797" cy="4138809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8671926" y="5063708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IEnemySpawner_Network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몬스터 </a:t>
            </a:r>
            <a:r>
              <a:rPr lang="en-US" altLang="ko-KR" sz="1600" dirty="0"/>
              <a:t>AI </a:t>
            </a:r>
            <a:r>
              <a:rPr lang="ko-KR" altLang="en-US" sz="1600" dirty="0"/>
              <a:t>주기적 생성</a:t>
            </a:r>
            <a:r>
              <a:rPr lang="en-US" altLang="ko-KR" sz="1600" dirty="0"/>
              <a:t>&amp;</a:t>
            </a:r>
            <a:r>
              <a:rPr lang="ko-KR" altLang="en-US" sz="1600" dirty="0"/>
              <a:t>삭제 관련 관리 클래스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68018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3688576"/>
            <a:ext cx="417125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PowerUp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아이템 </a:t>
            </a:r>
            <a:r>
              <a:rPr lang="ko-KR" altLang="en-US" sz="1600" dirty="0" err="1"/>
              <a:t>파워업</a:t>
            </a:r>
            <a:r>
              <a:rPr lang="en-US" altLang="ko-KR" sz="1600" dirty="0"/>
              <a:t>(</a:t>
            </a:r>
            <a:r>
              <a:rPr lang="ko-KR" altLang="en-US" sz="1600" dirty="0"/>
              <a:t>체력증가</a:t>
            </a:r>
            <a:r>
              <a:rPr lang="en-US" altLang="ko-KR" sz="1600" dirty="0"/>
              <a:t>,</a:t>
            </a:r>
            <a:r>
              <a:rPr lang="ko-KR" altLang="en-US" sz="1600" dirty="0"/>
              <a:t>가속이동</a:t>
            </a:r>
            <a:r>
              <a:rPr lang="en-US" altLang="ko-KR" sz="1600" dirty="0"/>
              <a:t>,</a:t>
            </a:r>
            <a:r>
              <a:rPr lang="ko-KR" altLang="en-US" sz="1600" dirty="0"/>
              <a:t>방어력증가 등등</a:t>
            </a:r>
            <a:r>
              <a:rPr lang="en-US" altLang="ko-KR" sz="1600" dirty="0"/>
              <a:t>) </a:t>
            </a:r>
            <a:r>
              <a:rPr lang="ko-KR" altLang="en-US" sz="1600" dirty="0"/>
              <a:t>상위클래스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355428" y="3429000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ShieldPowerUp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PowerUp</a:t>
            </a:r>
            <a:r>
              <a:rPr lang="en-US" altLang="ko-KR" sz="1600" dirty="0"/>
              <a:t> </a:t>
            </a:r>
            <a:r>
              <a:rPr lang="ko-KR" altLang="en-US" sz="1600" dirty="0"/>
              <a:t>상속클래스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 err="1"/>
              <a:t>쉴드막생성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아이템 관련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4653218" y="5408168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SpawnedPowerUp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생성형</a:t>
            </a:r>
            <a:r>
              <a:rPr lang="en-US" altLang="ko-KR" sz="1600" dirty="0"/>
              <a:t>(</a:t>
            </a:r>
            <a:r>
              <a:rPr lang="ko-KR" altLang="en-US" sz="1600" dirty="0"/>
              <a:t>드랍형</a:t>
            </a:r>
            <a:r>
              <a:rPr lang="en-US" altLang="ko-KR" sz="1600" dirty="0"/>
              <a:t>) Powerup </a:t>
            </a:r>
            <a:r>
              <a:rPr lang="ko-KR" altLang="en-US" sz="1600" dirty="0"/>
              <a:t>아이템</a:t>
            </a:r>
            <a:endParaRPr lang="en-US" altLang="ko-KR" sz="1600" dirty="0"/>
          </a:p>
          <a:p>
            <a:pPr algn="r"/>
            <a:r>
              <a:rPr lang="ko-KR" altLang="en-US" sz="1600" dirty="0"/>
              <a:t>생성하는 기능 클래스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1EC1A1-2243-4B61-9E9B-1707B4F9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993" y="638099"/>
            <a:ext cx="4738006" cy="38534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AAA388-E37E-48E8-83BA-2AB3E8D04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338" y="12700"/>
            <a:ext cx="4351784" cy="35202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21732B-CF09-4A0A-A6D5-EAFC8388A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0" y="3770130"/>
            <a:ext cx="4087090" cy="30878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271B15-BFB5-410C-835C-C291D8C82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8099"/>
            <a:ext cx="4386206" cy="3437573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F5492C7F-99AF-45FC-BA44-C9933A55576F}"/>
              </a:ext>
            </a:extLst>
          </p:cNvPr>
          <p:cNvSpPr txBox="1">
            <a:spLocks/>
          </p:cNvSpPr>
          <p:nvPr/>
        </p:nvSpPr>
        <p:spPr>
          <a:xfrm>
            <a:off x="373615" y="5314065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ItemBox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일정 범위 내 플레이어에게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아이템을 적용시켜 주는 클래스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8139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03ED-B513-48DE-B0D5-CE9102B3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08" y="103869"/>
            <a:ext cx="10515600" cy="454272"/>
          </a:xfrm>
        </p:spPr>
        <p:txBody>
          <a:bodyPr>
            <a:normAutofit fontScale="90000"/>
          </a:bodyPr>
          <a:lstStyle/>
          <a:p>
            <a:r>
              <a:rPr lang="ko-KR" altLang="en-US" sz="3000" dirty="0"/>
              <a:t>즉시 실무에 활용할 수 있는 기술 및 프로젝트 경험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37B1D-40FD-4BEF-8582-EB31A43CA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8" y="736270"/>
            <a:ext cx="11774384" cy="6017861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/>
              <a:t>1.</a:t>
            </a:r>
            <a:r>
              <a:rPr lang="ko-KR" altLang="en-US" sz="1600" dirty="0"/>
              <a:t>멀티플레이어</a:t>
            </a:r>
            <a:r>
              <a:rPr lang="en-US" altLang="ko-KR" sz="1600" dirty="0"/>
              <a:t> simple fps </a:t>
            </a:r>
            <a:r>
              <a:rPr lang="ko-KR" altLang="en-US" sz="1600" dirty="0"/>
              <a:t>게임  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2.</a:t>
            </a:r>
            <a:r>
              <a:rPr lang="ko-KR" altLang="en-US" sz="1600" dirty="0"/>
              <a:t>멀티플레이어 </a:t>
            </a:r>
            <a:r>
              <a:rPr lang="en-US" altLang="ko-KR" sz="1600" dirty="0" err="1"/>
              <a:t>Tanknarok</a:t>
            </a:r>
            <a:r>
              <a:rPr lang="en-US" altLang="ko-KR" sz="1600" dirty="0"/>
              <a:t> </a:t>
            </a:r>
            <a:r>
              <a:rPr lang="ko-KR" altLang="en-US" sz="1600" dirty="0"/>
              <a:t>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SinjaUnityStory</a:t>
            </a:r>
            <a:r>
              <a:rPr lang="en-US" altLang="ko-KR" sz="1600" dirty="0"/>
              <a:t> </a:t>
            </a:r>
            <a:r>
              <a:rPr lang="ko-KR" altLang="en-US" sz="1600" dirty="0"/>
              <a:t>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4.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SurvivalGame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5.</a:t>
            </a:r>
            <a:r>
              <a:rPr lang="ko-KR" altLang="en-US" sz="1600" dirty="0"/>
              <a:t>간단한 상점시스템 포함 </a:t>
            </a:r>
            <a:r>
              <a:rPr lang="en-US" altLang="ko-KR" sz="1600" dirty="0" err="1"/>
              <a:t>QuadActionRpg</a:t>
            </a:r>
            <a:r>
              <a:rPr lang="en-US" altLang="ko-KR" sz="1600" dirty="0"/>
              <a:t> 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6.</a:t>
            </a:r>
            <a:r>
              <a:rPr lang="ko-KR" altLang="en-US" sz="1600" dirty="0"/>
              <a:t>오브젝트 </a:t>
            </a:r>
            <a:r>
              <a:rPr lang="ko-KR" altLang="en-US" sz="1600" dirty="0" err="1"/>
              <a:t>풀링</a:t>
            </a:r>
            <a:r>
              <a:rPr lang="ko-KR" altLang="en-US" sz="1600" dirty="0"/>
              <a:t> 기반 </a:t>
            </a:r>
            <a:r>
              <a:rPr lang="en-US" altLang="ko-KR" sz="1600" dirty="0" err="1"/>
              <a:t>ShootRifle</a:t>
            </a:r>
            <a:r>
              <a:rPr lang="en-US" altLang="ko-KR" sz="1600" dirty="0"/>
              <a:t> </a:t>
            </a:r>
            <a:r>
              <a:rPr lang="ko-KR" altLang="en-US" sz="1600" dirty="0"/>
              <a:t>몬스터 대전게임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7.GTA</a:t>
            </a:r>
            <a:r>
              <a:rPr lang="ko-KR" altLang="en-US" sz="1600" dirty="0"/>
              <a:t>확장형 </a:t>
            </a:r>
            <a:r>
              <a:rPr lang="en-US" altLang="ko-KR" sz="1600" dirty="0"/>
              <a:t>RPG </a:t>
            </a:r>
            <a:r>
              <a:rPr lang="ko-KR" altLang="en-US" sz="1600" dirty="0"/>
              <a:t>게임 컨텐츠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8.</a:t>
            </a:r>
            <a:r>
              <a:rPr lang="ko-KR" altLang="en-US" sz="1600" dirty="0"/>
              <a:t>다대다 </a:t>
            </a:r>
            <a:r>
              <a:rPr lang="en-US" altLang="ko-KR" sz="1600" dirty="0"/>
              <a:t>fps</a:t>
            </a:r>
            <a:r>
              <a:rPr lang="ko-KR" altLang="en-US" sz="1600" dirty="0"/>
              <a:t>형식의 </a:t>
            </a:r>
            <a:r>
              <a:rPr lang="en-US" altLang="ko-KR" sz="1600" dirty="0" err="1"/>
              <a:t>TDMClone</a:t>
            </a:r>
            <a:r>
              <a:rPr lang="en-US" altLang="ko-KR" sz="1600" dirty="0"/>
              <a:t> </a:t>
            </a:r>
            <a:r>
              <a:rPr lang="ko-KR" altLang="en-US" sz="1600" dirty="0"/>
              <a:t>컨텐츠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9.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자유도있게</a:t>
            </a:r>
            <a:r>
              <a:rPr lang="ko-KR" altLang="en-US" sz="1600" dirty="0"/>
              <a:t> 돌아다니는 </a:t>
            </a:r>
            <a:r>
              <a:rPr lang="ko-KR" altLang="en-US" sz="1600" dirty="0" err="1"/>
              <a:t>파쿠르액션</a:t>
            </a:r>
            <a:r>
              <a:rPr lang="ko-KR" altLang="en-US" sz="1600" dirty="0"/>
              <a:t> 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10.GTAClone </a:t>
            </a:r>
            <a:r>
              <a:rPr lang="ko-KR" altLang="en-US" sz="1600" dirty="0"/>
              <a:t>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853794-469F-4155-8FA2-DA460DB18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74" y="578729"/>
            <a:ext cx="2546977" cy="159251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145267C-1C4E-4A35-8812-4CB14DA20EA8}"/>
              </a:ext>
            </a:extLst>
          </p:cNvPr>
          <p:cNvSpPr/>
          <p:nvPr/>
        </p:nvSpPr>
        <p:spPr>
          <a:xfrm>
            <a:off x="4783475" y="549652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</a:t>
            </a:r>
            <a:endParaRPr lang="ko-KR" altLang="en-US" sz="2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706608-CDAD-47AE-9442-7963EDB2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607" y="529064"/>
            <a:ext cx="2682341" cy="166909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951E341-46CE-421F-BD11-6693D60BBBC8}"/>
              </a:ext>
            </a:extLst>
          </p:cNvPr>
          <p:cNvSpPr/>
          <p:nvPr/>
        </p:nvSpPr>
        <p:spPr>
          <a:xfrm>
            <a:off x="7416702" y="463139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</a:t>
            </a:r>
            <a:endParaRPr lang="ko-KR" altLang="en-US" sz="2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0BF129-8699-493D-BEEC-DB3F6D5ED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64" y="1635038"/>
            <a:ext cx="3512836" cy="197662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B5617F3-EB45-4713-A093-33BFB2558E0F}"/>
              </a:ext>
            </a:extLst>
          </p:cNvPr>
          <p:cNvSpPr/>
          <p:nvPr/>
        </p:nvSpPr>
        <p:spPr>
          <a:xfrm>
            <a:off x="8394656" y="1600853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</a:t>
            </a:r>
            <a:endParaRPr lang="ko-KR" altLang="en-US" sz="22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DB97D7-2CCD-4B1D-8B7F-0B31C0B2D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413" y="2157994"/>
            <a:ext cx="3360167" cy="187786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A937C2D-E9A7-46C8-A390-7154643C37A7}"/>
              </a:ext>
            </a:extLst>
          </p:cNvPr>
          <p:cNvSpPr/>
          <p:nvPr/>
        </p:nvSpPr>
        <p:spPr>
          <a:xfrm>
            <a:off x="5694714" y="2042780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4</a:t>
            </a:r>
            <a:endParaRPr lang="ko-KR" altLang="en-US" sz="2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0CAE64-BB43-41C8-BF77-4226CDFF6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" y="4281411"/>
            <a:ext cx="3190214" cy="180619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8A9E1DF-FB48-40D0-9C30-56343874DAE7}"/>
              </a:ext>
            </a:extLst>
          </p:cNvPr>
          <p:cNvSpPr/>
          <p:nvPr/>
        </p:nvSpPr>
        <p:spPr>
          <a:xfrm>
            <a:off x="-198675" y="4126500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5</a:t>
            </a:r>
            <a:endParaRPr lang="ko-KR" altLang="en-US" sz="22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468C717-7E49-4DB0-817D-6D783A566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929" y="4126500"/>
            <a:ext cx="2988623" cy="1684836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3DE9736F-4058-4F6C-BBC0-0608D8EFE211}"/>
              </a:ext>
            </a:extLst>
          </p:cNvPr>
          <p:cNvSpPr/>
          <p:nvPr/>
        </p:nvSpPr>
        <p:spPr>
          <a:xfrm>
            <a:off x="2036420" y="3974835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6</a:t>
            </a:r>
            <a:endParaRPr lang="ko-KR" altLang="en-US" sz="2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DB9490E-AC83-4745-BEE0-A392E5BB8A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36" y="5208777"/>
            <a:ext cx="2895617" cy="1660568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7C873155-2979-4621-85CD-73C65563D150}"/>
              </a:ext>
            </a:extLst>
          </p:cNvPr>
          <p:cNvSpPr/>
          <p:nvPr/>
        </p:nvSpPr>
        <p:spPr>
          <a:xfrm>
            <a:off x="3495714" y="5158494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7</a:t>
            </a:r>
            <a:endParaRPr lang="ko-KR" altLang="en-US" sz="22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4DC009C-200A-41E0-A19E-C4A59DECED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18" y="4051434"/>
            <a:ext cx="2869864" cy="1633297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A6A52C3A-4F7E-478A-B253-2F8A71183226}"/>
              </a:ext>
            </a:extLst>
          </p:cNvPr>
          <p:cNvSpPr/>
          <p:nvPr/>
        </p:nvSpPr>
        <p:spPr>
          <a:xfrm>
            <a:off x="5318591" y="4035857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8</a:t>
            </a:r>
            <a:endParaRPr lang="ko-KR" altLang="en-US" sz="22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9C52AD9-4C16-4124-A99A-6DB1833B3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55" y="5184509"/>
            <a:ext cx="2956512" cy="1684836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2922716-A292-4F1E-84C2-2A47A7BC61AC}"/>
              </a:ext>
            </a:extLst>
          </p:cNvPr>
          <p:cNvSpPr/>
          <p:nvPr/>
        </p:nvSpPr>
        <p:spPr>
          <a:xfrm>
            <a:off x="6486361" y="5019713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9</a:t>
            </a:r>
            <a:endParaRPr lang="ko-KR" altLang="en-US" sz="2200" b="1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FB2CED1-2CB4-4C02-8518-F11CA89F94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08" y="4161405"/>
            <a:ext cx="3599645" cy="2059724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573B0427-2CFF-4DEE-BA7D-C9C439C575C1}"/>
              </a:ext>
            </a:extLst>
          </p:cNvPr>
          <p:cNvSpPr/>
          <p:nvPr/>
        </p:nvSpPr>
        <p:spPr>
          <a:xfrm>
            <a:off x="8154773" y="4090143"/>
            <a:ext cx="739992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10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873393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-12498" y="3864716"/>
            <a:ext cx="417125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Player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플레이어의 상태</a:t>
            </a:r>
            <a:r>
              <a:rPr lang="en-US" altLang="ko-KR" sz="1600" dirty="0"/>
              <a:t>(</a:t>
            </a:r>
            <a:r>
              <a:rPr lang="ko-KR" altLang="en-US" sz="1600" dirty="0"/>
              <a:t>스핀아웃</a:t>
            </a:r>
            <a:r>
              <a:rPr lang="en-US" altLang="ko-KR" sz="1600" dirty="0"/>
              <a:t>,</a:t>
            </a:r>
            <a:r>
              <a:rPr lang="ko-KR" altLang="en-US" sz="1600" dirty="0"/>
              <a:t>방어력</a:t>
            </a:r>
            <a:r>
              <a:rPr lang="en-US" altLang="ko-KR" sz="1600" dirty="0"/>
              <a:t>,</a:t>
            </a:r>
            <a:r>
              <a:rPr lang="ko-KR" altLang="en-US" sz="1600" dirty="0"/>
              <a:t>속박여부</a:t>
            </a:r>
            <a:r>
              <a:rPr lang="en-US" altLang="ko-KR" sz="1600" dirty="0"/>
              <a:t>,</a:t>
            </a:r>
            <a:r>
              <a:rPr lang="ko-KR" altLang="en-US" sz="1600" dirty="0"/>
              <a:t>가속속도상태</a:t>
            </a:r>
            <a:r>
              <a:rPr lang="en-US" altLang="ko-KR" sz="1600" dirty="0"/>
              <a:t>) </a:t>
            </a:r>
            <a:r>
              <a:rPr lang="ko-KR" altLang="en-US" sz="1600" dirty="0"/>
              <a:t>및 조작을 전반적으로 담당하는 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653218" y="3588435"/>
            <a:ext cx="2736301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PlayerAnimator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플레이어의 현재 데이터 상태에 따른 시각적 애니메이션 관련 처리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플레이어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4942030" y="5408168"/>
            <a:ext cx="3135211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PlayerAudio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플레이어의 현재 데이터 상태에 따른 소리 </a:t>
            </a:r>
            <a:r>
              <a:rPr lang="en-US" altLang="ko-KR" sz="1600" dirty="0"/>
              <a:t>VFX </a:t>
            </a:r>
            <a:r>
              <a:rPr lang="ko-KR" altLang="en-US" sz="1600" dirty="0"/>
              <a:t>관련 처리 클래스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403D4C-46BF-446E-9B19-C05E89B2C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7983"/>
            <a:ext cx="4653218" cy="35053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0CCD69-C9FF-4E3B-AF52-35220F528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30" y="722797"/>
            <a:ext cx="4378168" cy="33557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84150A-B566-435E-8A0D-BCE1ADD79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93" y="3781940"/>
            <a:ext cx="4019207" cy="30760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A326C27-69F4-4427-B33A-DA79982A8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75" y="-3330"/>
            <a:ext cx="4881849" cy="3598692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E8D87821-F9E1-4E19-A622-CDFF29DC0C23}"/>
              </a:ext>
            </a:extLst>
          </p:cNvPr>
          <p:cNvSpPr txBox="1">
            <a:spLocks/>
          </p:cNvSpPr>
          <p:nvPr/>
        </p:nvSpPr>
        <p:spPr>
          <a:xfrm>
            <a:off x="1270776" y="5381013"/>
            <a:ext cx="3135211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PlayerComponent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dirty="0" err="1"/>
              <a:t>PlayerEntity</a:t>
            </a:r>
            <a:r>
              <a:rPr lang="ko-KR" altLang="en-US" sz="1600" dirty="0"/>
              <a:t>의 상위 클래스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17554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-12498" y="4047517"/>
            <a:ext cx="417125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PlayerEntity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플레이어의 관련된 상태</a:t>
            </a:r>
            <a:r>
              <a:rPr lang="en-US" altLang="ko-KR" sz="1600" dirty="0"/>
              <a:t>(</a:t>
            </a:r>
            <a:r>
              <a:rPr lang="ko-KR" altLang="en-US" sz="1600" dirty="0"/>
              <a:t>애니메이션</a:t>
            </a:r>
            <a:r>
              <a:rPr lang="en-US" altLang="ko-KR" sz="1600" dirty="0"/>
              <a:t>,</a:t>
            </a:r>
            <a:r>
              <a:rPr lang="ko-KR" altLang="en-US" sz="1600" dirty="0"/>
              <a:t>컨트롤러</a:t>
            </a:r>
            <a:r>
              <a:rPr lang="en-US" altLang="ko-KR" sz="1600" dirty="0"/>
              <a:t>,</a:t>
            </a:r>
            <a:r>
              <a:rPr lang="ko-KR" altLang="en-US" sz="1600" dirty="0"/>
              <a:t>오디오</a:t>
            </a:r>
            <a:r>
              <a:rPr lang="en-US" altLang="ko-KR" sz="1600" dirty="0"/>
              <a:t>,</a:t>
            </a:r>
            <a:r>
              <a:rPr lang="ko-KR" altLang="en-US" sz="1600" dirty="0"/>
              <a:t>아이템</a:t>
            </a:r>
            <a:r>
              <a:rPr lang="en-US" altLang="ko-KR" sz="1600" dirty="0"/>
              <a:t>)</a:t>
            </a:r>
            <a:r>
              <a:rPr lang="ko-KR" altLang="en-US" sz="1600" dirty="0"/>
              <a:t>등의 컴포넌트 상태관리 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7371993" y="4977399"/>
            <a:ext cx="2736301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InputManager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네트워크 플레이어의 입력관련 처리를 담당하는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플레이어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8D87821-F9E1-4E19-A622-CDFF29DC0C23}"/>
              </a:ext>
            </a:extLst>
          </p:cNvPr>
          <p:cNvSpPr txBox="1">
            <a:spLocks/>
          </p:cNvSpPr>
          <p:nvPr/>
        </p:nvSpPr>
        <p:spPr>
          <a:xfrm>
            <a:off x="3631634" y="3766609"/>
            <a:ext cx="3135211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NetInput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dirty="0" err="1"/>
              <a:t>NetInput</a:t>
            </a:r>
            <a:r>
              <a:rPr lang="en-US" altLang="ko-KR" sz="1600" dirty="0"/>
              <a:t> </a:t>
            </a:r>
            <a:r>
              <a:rPr lang="ko-KR" altLang="en-US" sz="1600" dirty="0"/>
              <a:t>네트워크 인풋 </a:t>
            </a:r>
            <a:r>
              <a:rPr lang="en-US" altLang="ko-KR" sz="1600" dirty="0"/>
              <a:t>Structure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9DBE18-1DB1-4E6F-97C8-FE0D5A6F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8" y="801555"/>
            <a:ext cx="3995718" cy="3429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D47B38-9B37-466A-929E-6DA333FB1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30" y="794017"/>
            <a:ext cx="5322370" cy="4210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DD6A54-52E7-4DCF-B669-8ACE653B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59" y="794017"/>
            <a:ext cx="5145451" cy="31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78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4626717"/>
            <a:ext cx="5846618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GameUI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로컬플레이어</a:t>
            </a:r>
            <a:r>
              <a:rPr lang="en-US" altLang="ko-KR" sz="1600" dirty="0"/>
              <a:t>,</a:t>
            </a:r>
            <a:r>
              <a:rPr lang="ko-KR" altLang="en-US" sz="1600" dirty="0"/>
              <a:t>게임 관련 모든 정보를 표현</a:t>
            </a:r>
            <a:r>
              <a:rPr lang="en-US" altLang="ko-KR" sz="1600" dirty="0"/>
              <a:t>,</a:t>
            </a:r>
            <a:r>
              <a:rPr lang="ko-KR" altLang="en-US" sz="1600" dirty="0"/>
              <a:t>처리하는 </a:t>
            </a:r>
            <a:endParaRPr lang="en-US" altLang="ko-KR" sz="1600" dirty="0"/>
          </a:p>
          <a:p>
            <a:r>
              <a:rPr lang="ko-KR" altLang="en-US" sz="1600" dirty="0"/>
              <a:t>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6719455" y="595745"/>
            <a:ext cx="5461679" cy="1612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GameLogic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플레이어의 </a:t>
            </a:r>
            <a:r>
              <a:rPr lang="en-US" altLang="ko-KR" sz="1600" dirty="0" err="1"/>
              <a:t>Add,Left</a:t>
            </a:r>
            <a:r>
              <a:rPr lang="ko-KR" altLang="en-US" sz="1600" dirty="0"/>
              <a:t>관련 처리 및 접속 캐릭터</a:t>
            </a:r>
            <a:r>
              <a:rPr lang="en-US" altLang="ko-KR" sz="1600" dirty="0"/>
              <a:t>(</a:t>
            </a:r>
            <a:r>
              <a:rPr lang="ko-KR" altLang="en-US" sz="1600" dirty="0"/>
              <a:t>목숨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r>
              <a:rPr lang="ko-KR" altLang="en-US" sz="1600" dirty="0"/>
              <a:t>의 생존여부에 따른 </a:t>
            </a:r>
            <a:r>
              <a:rPr lang="ko-KR" altLang="en-US" sz="1600" dirty="0" err="1"/>
              <a:t>게임결말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엔딩영상</a:t>
            </a:r>
            <a:r>
              <a:rPr lang="en-US" altLang="ko-KR" sz="1600" dirty="0"/>
              <a:t>) </a:t>
            </a:r>
            <a:r>
              <a:rPr lang="ko-KR" altLang="en-US" sz="1600" dirty="0"/>
              <a:t>관련 상태처리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 err="1"/>
              <a:t>게임로직</a:t>
            </a:r>
            <a:r>
              <a:rPr lang="en-US" altLang="ko-KR" sz="3000" dirty="0"/>
              <a:t>,</a:t>
            </a:r>
            <a:r>
              <a:rPr lang="ko-KR" altLang="en-US" sz="3000" dirty="0"/>
              <a:t>게임</a:t>
            </a:r>
            <a:r>
              <a:rPr lang="en-US" altLang="ko-KR" sz="3000" dirty="0"/>
              <a:t>UI</a:t>
            </a:r>
            <a:endParaRPr lang="ko-KR" altLang="en-US" sz="3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300B65-1EDC-4C8B-8629-127F0AF9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719"/>
            <a:ext cx="5256227" cy="40937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C5C143-CCF7-46D8-AD05-3BD276C2F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2" y="2155704"/>
            <a:ext cx="5846618" cy="470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0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799" y="5868055"/>
            <a:ext cx="10515600" cy="684742"/>
          </a:xfrm>
        </p:spPr>
        <p:txBody>
          <a:bodyPr>
            <a:noAutofit/>
          </a:bodyPr>
          <a:lstStyle/>
          <a:p>
            <a:r>
              <a:rPr lang="ko-KR" altLang="en-US" sz="6000" dirty="0"/>
              <a:t>게임플레이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1BB2E5-90DF-43E5-9250-0B46F87FA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72" y="0"/>
            <a:ext cx="7363428" cy="4641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CB9112-5C08-4301-90BD-AD76C3014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884" cy="3727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4C0123-98B6-435F-A0A9-49C5227B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6034"/>
            <a:ext cx="4828572" cy="36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09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11FD-D3F2-F95D-F40C-6BB21A3E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60020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ko-KR" sz="2200" b="1" dirty="0">
                <a:solidFill>
                  <a:srgbClr val="7030A0"/>
                </a:solidFill>
              </a:rPr>
            </a:br>
            <a:br>
              <a:rPr lang="en-US" altLang="ko-KR" sz="2200" b="1" dirty="0">
                <a:solidFill>
                  <a:srgbClr val="7030A0"/>
                </a:solidFill>
              </a:rPr>
            </a:br>
            <a:r>
              <a:rPr lang="ko-KR" altLang="en-US" sz="2200" b="1" dirty="0">
                <a:solidFill>
                  <a:srgbClr val="7030A0"/>
                </a:solidFill>
              </a:rPr>
              <a:t>프로젝트</a:t>
            </a:r>
            <a:r>
              <a:rPr lang="en-US" altLang="ko-KR" sz="2200" b="1" dirty="0">
                <a:solidFill>
                  <a:srgbClr val="7030A0"/>
                </a:solidFill>
              </a:rPr>
              <a:t>4. </a:t>
            </a:r>
            <a:r>
              <a:rPr lang="ko-KR" altLang="en-US" sz="2200" b="1" dirty="0">
                <a:solidFill>
                  <a:srgbClr val="7030A0"/>
                </a:solidFill>
              </a:rPr>
              <a:t>멀티플레이어 카트 경주</a:t>
            </a:r>
            <a:br>
              <a:rPr lang="en-US" altLang="ko-KR" sz="2200" b="1" dirty="0">
                <a:solidFill>
                  <a:srgbClr val="7030A0"/>
                </a:solidFill>
              </a:rPr>
            </a:br>
            <a:endParaRPr lang="ko-KR" altLang="en-US" sz="22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0D75F-07CD-99AC-A5FA-FADD9FBD6EC1}"/>
              </a:ext>
            </a:extLst>
          </p:cNvPr>
          <p:cNvSpPr txBox="1"/>
          <p:nvPr/>
        </p:nvSpPr>
        <p:spPr>
          <a:xfrm>
            <a:off x="0" y="594037"/>
            <a:ext cx="58246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개요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접속자</a:t>
            </a:r>
            <a:r>
              <a:rPr lang="ko-KR" altLang="en-US" sz="1600" dirty="0"/>
              <a:t> 별 다른 종류의 차량</a:t>
            </a:r>
            <a:r>
              <a:rPr lang="en-US" altLang="ko-KR" sz="1600" dirty="0"/>
              <a:t>,</a:t>
            </a:r>
            <a:r>
              <a:rPr lang="ko-KR" altLang="en-US" sz="1600" dirty="0"/>
              <a:t>캐릭터 외형을 선택할 수</a:t>
            </a:r>
            <a:endParaRPr lang="en-US" altLang="ko-KR" sz="1600" dirty="0"/>
          </a:p>
          <a:p>
            <a:r>
              <a:rPr lang="ko-KR" altLang="en-US" sz="1600" dirty="0"/>
              <a:t>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접속한 자동차로 선택한 맵 에서 경주하는 게임</a:t>
            </a:r>
            <a:endParaRPr lang="en-US" altLang="ko-KR" sz="1600" dirty="0"/>
          </a:p>
          <a:p>
            <a:r>
              <a:rPr lang="ko-KR" altLang="en-US" sz="1600" dirty="0"/>
              <a:t>작업 기간</a:t>
            </a:r>
            <a:r>
              <a:rPr lang="en-US" altLang="ko-KR" sz="1600" dirty="0"/>
              <a:t>: 2024.11.03~2024.11.11 (8</a:t>
            </a:r>
            <a:r>
              <a:rPr lang="ko-KR" altLang="en-US" sz="1600" dirty="0"/>
              <a:t>일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작업 분담</a:t>
            </a:r>
            <a:r>
              <a:rPr lang="en-US" altLang="ko-KR" sz="1600" dirty="0"/>
              <a:t>: 1</a:t>
            </a:r>
            <a:r>
              <a:rPr lang="ko-KR" altLang="en-US" sz="1600" dirty="0" err="1"/>
              <a:t>인개발</a:t>
            </a:r>
            <a:r>
              <a:rPr lang="en-US" altLang="ko-KR" sz="1600" dirty="0"/>
              <a:t>(</a:t>
            </a:r>
            <a:r>
              <a:rPr lang="ko-KR" altLang="en-US" sz="1600" dirty="0"/>
              <a:t>개발총괄</a:t>
            </a:r>
            <a:r>
              <a:rPr lang="en-US" altLang="ko-KR" sz="16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7D9183-57FC-44E3-8E6E-8696B9145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81" y="0"/>
            <a:ext cx="6562419" cy="3694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686CB0-F5C2-4A2D-BCC4-EF11C4F26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9108"/>
            <a:ext cx="6562418" cy="46953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513517-855E-419C-A913-2961C2D0D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2510260"/>
            <a:ext cx="6954982" cy="435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6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28530" y="3737773"/>
            <a:ext cx="3674003" cy="1535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FusionObjectPool,FusionObjectPoolRoot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오브젝트 </a:t>
            </a:r>
            <a:r>
              <a:rPr lang="en-US" altLang="ko-KR" sz="1600" dirty="0" err="1"/>
              <a:t>Return,Get</a:t>
            </a:r>
            <a:r>
              <a:rPr lang="en-US" altLang="ko-KR" sz="1600" dirty="0"/>
              <a:t> </a:t>
            </a:r>
            <a:r>
              <a:rPr lang="ko-KR" altLang="en-US" sz="1600" dirty="0"/>
              <a:t>관련 </a:t>
            </a:r>
            <a:r>
              <a:rPr lang="ko-KR" altLang="en-US" sz="1600" dirty="0" err="1"/>
              <a:t>풀링</a:t>
            </a:r>
            <a:r>
              <a:rPr lang="ko-KR" altLang="en-US" sz="1600" dirty="0"/>
              <a:t> 관련 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3830233" y="5161850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IEnemyMeleeCollider_Network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몬스터 </a:t>
            </a:r>
            <a:r>
              <a:rPr lang="en-US" altLang="ko-KR" sz="1600" dirty="0"/>
              <a:t>AI </a:t>
            </a:r>
            <a:r>
              <a:rPr lang="ko-KR" altLang="en-US" sz="1600" dirty="0"/>
              <a:t>근접 공격 관련 피격처리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205269" y="109275"/>
            <a:ext cx="3424024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 err="1"/>
              <a:t>유틸</a:t>
            </a:r>
            <a:r>
              <a:rPr lang="en-US" altLang="ko-KR" sz="3000" dirty="0"/>
              <a:t>&amp;</a:t>
            </a:r>
            <a:r>
              <a:rPr lang="ko-KR" altLang="en-US" sz="3000" dirty="0"/>
              <a:t>매니저클래스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171507" y="5408168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Audio,Level,ResourceManager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오디오</a:t>
            </a:r>
            <a:r>
              <a:rPr lang="en-US" altLang="ko-KR" sz="1600" dirty="0"/>
              <a:t>,</a:t>
            </a:r>
            <a:r>
              <a:rPr lang="ko-KR" altLang="en-US" sz="1600" dirty="0"/>
              <a:t>레벨</a:t>
            </a:r>
            <a:r>
              <a:rPr lang="en-US" altLang="ko-KR" sz="1600" dirty="0"/>
              <a:t>,</a:t>
            </a:r>
            <a:r>
              <a:rPr lang="ko-KR" altLang="en-US" sz="1600" dirty="0"/>
              <a:t>리소스 관련 매니저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31A69F-9D05-4D6D-8D15-DCE1E318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32" y="652138"/>
            <a:ext cx="3937052" cy="28899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1F96DD-93AB-47D5-9791-94B9303F7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8982"/>
            <a:ext cx="3990129" cy="28899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45CAEC-4FF2-41ED-A11C-0222F4756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33" y="652138"/>
            <a:ext cx="4272467" cy="31202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217599-EDF2-40EF-89E7-BDE9E04B7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76" y="3766578"/>
            <a:ext cx="4250513" cy="31202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2B4E00-9CA1-4584-8466-2A1956E1A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58" y="3737773"/>
            <a:ext cx="4344415" cy="31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84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4266404"/>
            <a:ext cx="3674003" cy="1535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KartAnimator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플레이어의 상태 애니메이션 처리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2242484" y="5469224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KartController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</a:t>
            </a:r>
            <a:r>
              <a:rPr lang="en-US" altLang="ko-KR" sz="1600" dirty="0"/>
              <a:t>(</a:t>
            </a:r>
            <a:r>
              <a:rPr lang="ko-KR" altLang="en-US" sz="1600" dirty="0"/>
              <a:t>자동차</a:t>
            </a:r>
            <a:r>
              <a:rPr lang="en-US" altLang="ko-KR" sz="1600" dirty="0"/>
              <a:t>)</a:t>
            </a:r>
            <a:r>
              <a:rPr lang="ko-KR" altLang="en-US" sz="1600" dirty="0"/>
              <a:t>의 전반적 조작관련 </a:t>
            </a:r>
            <a:r>
              <a:rPr lang="en-US" altLang="ko-KR" sz="1600" dirty="0"/>
              <a:t>Controller </a:t>
            </a:r>
            <a:r>
              <a:rPr lang="ko-KR" altLang="en-US" sz="1600" dirty="0"/>
              <a:t>처리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205269" y="109275"/>
            <a:ext cx="3424024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플레이어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9818102" y="492122"/>
            <a:ext cx="2275155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KartAudio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플레이어의 상태 오디오 처리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828C99-6A21-4467-B2D9-BF1A3203B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070"/>
            <a:ext cx="5426687" cy="38454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BCF1A5-5BBF-4FCB-BA23-55D9BDEB5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96" y="0"/>
            <a:ext cx="5296585" cy="37854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ADA8F6-412E-402E-84D9-ECE84B5CB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08" y="2211517"/>
            <a:ext cx="6525491" cy="470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94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4661538"/>
            <a:ext cx="3674003" cy="1535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KartEntity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플레이어의 데이터 상태</a:t>
            </a:r>
            <a:r>
              <a:rPr lang="en-US" altLang="ko-KR" sz="1600" dirty="0"/>
              <a:t>(</a:t>
            </a:r>
            <a:r>
              <a:rPr lang="ko-KR" altLang="en-US" sz="1600" dirty="0"/>
              <a:t>획득아이템</a:t>
            </a:r>
            <a:r>
              <a:rPr lang="en-US" altLang="ko-KR" sz="1600" dirty="0"/>
              <a:t>,</a:t>
            </a:r>
            <a:r>
              <a:rPr lang="ko-KR" altLang="en-US" sz="1600" dirty="0"/>
              <a:t>획득 </a:t>
            </a:r>
            <a:r>
              <a:rPr lang="ko-KR" altLang="en-US" sz="1600" dirty="0" err="1"/>
              <a:t>동전수</a:t>
            </a:r>
            <a:r>
              <a:rPr lang="en-US" altLang="ko-KR" sz="1600" dirty="0"/>
              <a:t>,</a:t>
            </a:r>
            <a:r>
              <a:rPr lang="ko-KR" altLang="en-US" sz="1600" dirty="0"/>
              <a:t>경주정보</a:t>
            </a:r>
            <a:r>
              <a:rPr lang="en-US" altLang="ko-KR" sz="1600" dirty="0"/>
              <a:t>,</a:t>
            </a:r>
            <a:r>
              <a:rPr lang="ko-KR" altLang="en-US" sz="1600" dirty="0"/>
              <a:t>시각화 탑승 캐릭터</a:t>
            </a:r>
            <a:r>
              <a:rPr lang="en-US" altLang="ko-KR" sz="1600" dirty="0"/>
              <a:t>) </a:t>
            </a:r>
            <a:r>
              <a:rPr lang="ko-KR" altLang="en-US" sz="1600" dirty="0"/>
              <a:t>관리 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3674003" y="4713935"/>
            <a:ext cx="2657523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KartInput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플레이어의 네트워크 입력관련 처리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205269" y="109275"/>
            <a:ext cx="3424024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플레이어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9318322" y="772506"/>
            <a:ext cx="2815239" cy="1787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KartLapController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플레이어의 경주 관련</a:t>
            </a:r>
            <a:endParaRPr lang="en-US" altLang="ko-KR" sz="1600" dirty="0"/>
          </a:p>
          <a:p>
            <a:pPr algn="r"/>
            <a:r>
              <a:rPr lang="ko-KR" altLang="en-US" sz="1600" dirty="0"/>
              <a:t> 데이터정보</a:t>
            </a:r>
            <a:r>
              <a:rPr lang="en-US" altLang="ko-KR" sz="1600" dirty="0"/>
              <a:t>(</a:t>
            </a:r>
            <a:r>
              <a:rPr lang="ko-KR" altLang="en-US" sz="1600" dirty="0"/>
              <a:t>순위</a:t>
            </a:r>
            <a:r>
              <a:rPr lang="en-US" altLang="ko-KR" sz="1600" dirty="0"/>
              <a:t>,</a:t>
            </a:r>
            <a:r>
              <a:rPr lang="en-US" altLang="ko-KR" sz="1600" dirty="0" err="1"/>
              <a:t>Start&amp;EndRaceTick</a:t>
            </a:r>
            <a:r>
              <a:rPr lang="en-US" altLang="ko-KR" sz="1600" dirty="0"/>
              <a:t>)</a:t>
            </a:r>
          </a:p>
          <a:p>
            <a:pPr algn="r"/>
            <a:r>
              <a:rPr lang="ko-KR" altLang="en-US" sz="1600" dirty="0"/>
              <a:t>관련 처리 클래스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482357-46FD-4281-8781-D4E96D55D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72506"/>
            <a:ext cx="5750246" cy="3993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0E4C31-C139-4F3C-9625-E83AA6414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03" y="772506"/>
            <a:ext cx="5644319" cy="39414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334602-D595-41BD-AD0B-D59774267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27" y="2576081"/>
            <a:ext cx="5999973" cy="42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74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4661538"/>
            <a:ext cx="3674003" cy="1535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CreateGameUI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최초 네트워크 방 생성</a:t>
            </a:r>
            <a:r>
              <a:rPr lang="en-US" altLang="ko-KR" sz="1600" dirty="0"/>
              <a:t>,</a:t>
            </a:r>
            <a:r>
              <a:rPr lang="ko-KR" altLang="en-US" sz="1600" dirty="0"/>
              <a:t>로비설정</a:t>
            </a:r>
            <a:r>
              <a:rPr lang="en-US" altLang="ko-KR" sz="1600" dirty="0"/>
              <a:t>,</a:t>
            </a:r>
            <a:r>
              <a:rPr lang="ko-KR" altLang="en-US" sz="1600" dirty="0"/>
              <a:t>씬</a:t>
            </a:r>
            <a:r>
              <a:rPr lang="en-US" altLang="ko-KR" sz="1600" dirty="0"/>
              <a:t>&amp;</a:t>
            </a:r>
            <a:r>
              <a:rPr lang="ko-KR" altLang="en-US" sz="1600" dirty="0"/>
              <a:t>맵 설정</a:t>
            </a:r>
            <a:r>
              <a:rPr lang="en-US" altLang="ko-KR" sz="1600" dirty="0"/>
              <a:t>,</a:t>
            </a:r>
            <a:r>
              <a:rPr lang="ko-KR" altLang="en-US" sz="1600" dirty="0"/>
              <a:t>인원수 등 설정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5310929" y="2923244"/>
            <a:ext cx="1948853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KartSelectUIClass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자동차 종류 선택 </a:t>
            </a:r>
            <a:r>
              <a:rPr lang="en-US" altLang="ko-KR" sz="1600" dirty="0"/>
              <a:t>UI </a:t>
            </a:r>
            <a:r>
              <a:rPr lang="ko-KR" altLang="en-US" sz="1600" dirty="0"/>
              <a:t>메뉴 제공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205269" y="109275"/>
            <a:ext cx="3424024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네트워킹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4191114" y="4132407"/>
            <a:ext cx="2815239" cy="1787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RoomPlayer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접속 플레이어 세션정보 관련 처리</a:t>
            </a:r>
            <a:r>
              <a:rPr lang="en-US" altLang="ko-KR" sz="1600" dirty="0"/>
              <a:t>(Ready</a:t>
            </a:r>
            <a:r>
              <a:rPr lang="ko-KR" altLang="en-US" sz="1600" dirty="0"/>
              <a:t>상태여부 </a:t>
            </a:r>
            <a:r>
              <a:rPr lang="en-US" altLang="ko-KR" sz="1600" dirty="0" err="1"/>
              <a:t>Rpc</a:t>
            </a:r>
            <a:r>
              <a:rPr lang="ko-KR" altLang="en-US" sz="1600" dirty="0"/>
              <a:t>처리</a:t>
            </a:r>
            <a:r>
              <a:rPr lang="en-US" altLang="ko-KR" sz="1600" dirty="0"/>
              <a:t>,</a:t>
            </a:r>
            <a:r>
              <a:rPr lang="ko-KR" altLang="en-US" sz="1600" dirty="0"/>
              <a:t>플레이어 세션 생성</a:t>
            </a:r>
            <a:r>
              <a:rPr lang="en-US" altLang="ko-KR" sz="1600" dirty="0"/>
              <a:t>&amp;</a:t>
            </a:r>
            <a:r>
              <a:rPr lang="ko-KR" altLang="en-US" sz="1600" dirty="0"/>
              <a:t>삭제</a:t>
            </a:r>
            <a:r>
              <a:rPr lang="en-US" altLang="ko-KR" sz="1600" dirty="0"/>
              <a:t>,</a:t>
            </a:r>
            <a:r>
              <a:rPr lang="ko-KR" altLang="en-US" sz="1600" dirty="0"/>
              <a:t>식별 데이터 처리</a:t>
            </a:r>
            <a:r>
              <a:rPr lang="en-US" altLang="ko-KR" sz="16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9B2E9C-85EB-4DC5-B72B-D88F7470F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234"/>
            <a:ext cx="5288893" cy="3642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BEA5C3-746F-482B-A0ED-5013C6A77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93" y="5282"/>
            <a:ext cx="4291734" cy="30637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31C48C-0CFB-4DBD-8EBB-353C55B06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00" y="600628"/>
            <a:ext cx="4813200" cy="30994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F63816-0D08-4599-89EE-AEE4816DC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07" y="3358522"/>
            <a:ext cx="5125593" cy="3508407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2C3692E-A095-4863-9754-F6FD41905BA2}"/>
              </a:ext>
            </a:extLst>
          </p:cNvPr>
          <p:cNvSpPr txBox="1">
            <a:spLocks/>
          </p:cNvSpPr>
          <p:nvPr/>
        </p:nvSpPr>
        <p:spPr>
          <a:xfrm>
            <a:off x="2197829" y="5486570"/>
            <a:ext cx="4835236" cy="1787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LobbyUI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방 접속 플레이어 세션리스트 관련 처리 클래스</a:t>
            </a:r>
            <a:r>
              <a:rPr lang="en-US" altLang="ko-KR" sz="1600" dirty="0"/>
              <a:t>.</a:t>
            </a:r>
          </a:p>
          <a:p>
            <a:pPr algn="r"/>
            <a:r>
              <a:rPr lang="ko-KR" altLang="en-US" sz="1600" dirty="0"/>
              <a:t>리스트 </a:t>
            </a:r>
            <a:r>
              <a:rPr lang="en-US" altLang="ko-KR" sz="1600" dirty="0" err="1"/>
              <a:t>Add,Remove,Standby</a:t>
            </a:r>
            <a:r>
              <a:rPr lang="ko-KR" altLang="en-US" sz="1600" dirty="0"/>
              <a:t>상태 등 관리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558217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0177235" y="3845590"/>
            <a:ext cx="1873587" cy="2042592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dirty="0"/>
              <a:t>게임</a:t>
            </a:r>
            <a:br>
              <a:rPr lang="en-US" altLang="ko-KR" sz="3600" dirty="0"/>
            </a:br>
            <a:r>
              <a:rPr lang="ko-KR" altLang="en-US" sz="3600" dirty="0"/>
              <a:t>플레이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B97098-D40F-4F75-8935-C5EA8268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1951" cy="36417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48ACB3-B2EF-4CAA-AA11-A507ED9B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4" y="0"/>
            <a:ext cx="5068434" cy="3641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B8201E-9002-46F5-AC2B-CC2B5BFFA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33" y="3216263"/>
            <a:ext cx="5070553" cy="3641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349B9B-8D39-4997-8E71-55252089A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20" y="3216263"/>
            <a:ext cx="5098432" cy="36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63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750FF-660F-4817-970D-891E630F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18753"/>
            <a:ext cx="11768446" cy="6507678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/>
              <a:t>11.BackgroundAdventure </a:t>
            </a:r>
            <a:r>
              <a:rPr lang="ko-KR" altLang="en-US" sz="1600" dirty="0"/>
              <a:t>자유도 탐험 콘텐츠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12.Three.js </a:t>
            </a:r>
            <a:r>
              <a:rPr lang="ko-KR" altLang="en-US" sz="1600" dirty="0"/>
              <a:t>게임 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13.</a:t>
            </a:r>
            <a:r>
              <a:rPr lang="ko-KR" altLang="en-US" sz="1600" dirty="0"/>
              <a:t>멀티플레이어 총 게임 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14.</a:t>
            </a:r>
            <a:r>
              <a:rPr lang="ko-KR" altLang="en-US" sz="1600" dirty="0"/>
              <a:t>멀티플레이어 등반게임 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15.</a:t>
            </a:r>
            <a:r>
              <a:rPr lang="ko-KR" altLang="en-US" sz="1600" dirty="0"/>
              <a:t>멀티플레이어 </a:t>
            </a:r>
            <a:r>
              <a:rPr lang="ko-KR" altLang="en-US" sz="1600" dirty="0" err="1"/>
              <a:t>카트경주</a:t>
            </a:r>
            <a:r>
              <a:rPr lang="ko-KR" altLang="en-US" sz="1600" dirty="0"/>
              <a:t> 게임 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16.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타워디펜스</a:t>
            </a:r>
            <a:r>
              <a:rPr lang="ko-KR" altLang="en-US" sz="1600" dirty="0"/>
              <a:t> 게임 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17.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en-US" altLang="ko-KR" sz="1600" dirty="0"/>
              <a:t>2D Shooting </a:t>
            </a:r>
            <a:r>
              <a:rPr lang="ko-KR" altLang="en-US" sz="1600" dirty="0"/>
              <a:t>게임 개발 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18.</a:t>
            </a:r>
            <a:r>
              <a:rPr lang="ko-KR" altLang="en-US" sz="1600" dirty="0"/>
              <a:t>멀티플레이어 </a:t>
            </a:r>
            <a:r>
              <a:rPr lang="en-US" altLang="ko-KR" sz="1600" dirty="0" err="1"/>
              <a:t>Photonfusion_ProjectileAdvanced</a:t>
            </a:r>
            <a:r>
              <a:rPr lang="en-US" altLang="ko-KR" sz="1600" dirty="0"/>
              <a:t>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19.</a:t>
            </a:r>
            <a:r>
              <a:rPr lang="ko-KR" altLang="en-US" sz="1600" dirty="0"/>
              <a:t>멀티플레이어 골프게임 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marL="0" indent="0" algn="l">
              <a:buNone/>
            </a:pPr>
            <a:r>
              <a:rPr lang="en-US" altLang="ko-KR" sz="1600" dirty="0"/>
              <a:t>20.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러브 인 유니버스</a:t>
            </a:r>
            <a:r>
              <a:rPr lang="en-US" altLang="ko-KR" sz="1600" dirty="0"/>
              <a:t>(2D </a:t>
            </a:r>
            <a:r>
              <a:rPr lang="ko-KR" altLang="en-US" sz="1600" dirty="0"/>
              <a:t>러브</a:t>
            </a:r>
            <a:endParaRPr lang="en-US" altLang="ko-KR" sz="1600" dirty="0"/>
          </a:p>
          <a:p>
            <a:pPr marL="0" indent="0" algn="l">
              <a:buNone/>
            </a:pPr>
            <a:r>
              <a:rPr lang="ko-KR" altLang="en-US" sz="1600" dirty="0"/>
              <a:t> 시뮬레이션 게임</a:t>
            </a:r>
            <a:r>
              <a:rPr lang="en-US" altLang="ko-KR" sz="1600" dirty="0"/>
              <a:t>)  (</a:t>
            </a:r>
            <a:r>
              <a:rPr lang="ko-KR" altLang="en-US" sz="1600" dirty="0"/>
              <a:t>팀플</a:t>
            </a:r>
            <a:r>
              <a:rPr lang="en-US" altLang="ko-KR" sz="1600" dirty="0"/>
              <a:t>)</a:t>
            </a:r>
          </a:p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6D2FF1-066C-49CA-AA2D-CF98018C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42" y="0"/>
            <a:ext cx="3081251" cy="174567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2147DDD-083C-49F0-8818-71251553426B}"/>
              </a:ext>
            </a:extLst>
          </p:cNvPr>
          <p:cNvSpPr/>
          <p:nvPr/>
        </p:nvSpPr>
        <p:spPr>
          <a:xfrm>
            <a:off x="5680433" y="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11</a:t>
            </a:r>
            <a:endParaRPr lang="ko-KR" altLang="en-US" sz="2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BA4A9B-C167-41D1-A2B8-D7C7615AC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193" y="0"/>
            <a:ext cx="3097807" cy="1911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E7D664-E623-4BEC-BCD8-522FA7B1F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21" y="1745673"/>
            <a:ext cx="3371892" cy="204849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75849F-E953-48F6-A70B-54AB9355D4B6}"/>
              </a:ext>
            </a:extLst>
          </p:cNvPr>
          <p:cNvSpPr/>
          <p:nvPr/>
        </p:nvSpPr>
        <p:spPr>
          <a:xfrm>
            <a:off x="8646958" y="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12</a:t>
            </a:r>
            <a:endParaRPr lang="ko-KR" altLang="en-US" sz="2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63F395-7E14-451F-8A0D-7581505BB5F6}"/>
              </a:ext>
            </a:extLst>
          </p:cNvPr>
          <p:cNvSpPr/>
          <p:nvPr/>
        </p:nvSpPr>
        <p:spPr>
          <a:xfrm>
            <a:off x="5502522" y="1739736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13</a:t>
            </a:r>
            <a:endParaRPr lang="ko-KR" altLang="en-US" sz="22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24891B-D739-4F62-B119-7ECEA26D9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18" y="1783324"/>
            <a:ext cx="3404482" cy="213944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59E5F232-6047-4CE2-93FB-057F7505AFF9}"/>
              </a:ext>
            </a:extLst>
          </p:cNvPr>
          <p:cNvSpPr/>
          <p:nvPr/>
        </p:nvSpPr>
        <p:spPr>
          <a:xfrm>
            <a:off x="8236152" y="1748641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14</a:t>
            </a:r>
            <a:endParaRPr lang="ko-KR" altLang="en-US" sz="2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E25D61-A92F-4FC9-8E50-6E7BAC8A4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254"/>
            <a:ext cx="3088521" cy="1943638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4DDE868D-97CC-4AE7-8E04-5AA11AA6BFE9}"/>
              </a:ext>
            </a:extLst>
          </p:cNvPr>
          <p:cNvSpPr/>
          <p:nvPr/>
        </p:nvSpPr>
        <p:spPr>
          <a:xfrm>
            <a:off x="-168199" y="3922772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15</a:t>
            </a:r>
            <a:endParaRPr lang="ko-KR" altLang="en-US" sz="22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F08303-6F26-4170-8C0E-F760BB4C30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94" y="4925205"/>
            <a:ext cx="3406909" cy="1943638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2BEB261-0D7D-4D83-A378-C18474B6431B}"/>
              </a:ext>
            </a:extLst>
          </p:cNvPr>
          <p:cNvSpPr/>
          <p:nvPr/>
        </p:nvSpPr>
        <p:spPr>
          <a:xfrm>
            <a:off x="1182382" y="481041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16</a:t>
            </a:r>
            <a:endParaRPr lang="ko-KR" altLang="en-US" sz="2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F9A5FDA-4ADF-4B78-9AB8-104FA3A2E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57" y="3447574"/>
            <a:ext cx="2514951" cy="341042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11644C3-5484-4C44-814E-DB1202C9390F}"/>
              </a:ext>
            </a:extLst>
          </p:cNvPr>
          <p:cNvSpPr/>
          <p:nvPr/>
        </p:nvSpPr>
        <p:spPr>
          <a:xfrm>
            <a:off x="3932145" y="3447574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17</a:t>
            </a:r>
            <a:endParaRPr lang="ko-KR" altLang="en-US" sz="22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C0EC5C5-362F-40E7-9D2E-077674883E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10" y="3536827"/>
            <a:ext cx="3534268" cy="1619476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92572E8-D1B6-4A79-BE33-F0A5D4930F3D}"/>
              </a:ext>
            </a:extLst>
          </p:cNvPr>
          <p:cNvSpPr/>
          <p:nvPr/>
        </p:nvSpPr>
        <p:spPr>
          <a:xfrm>
            <a:off x="6109299" y="3465571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18</a:t>
            </a:r>
            <a:endParaRPr lang="ko-KR" altLang="en-US" sz="22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983EB9-A808-4929-AF90-6ED185215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39" y="5024965"/>
            <a:ext cx="3509440" cy="1843420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AE3719D4-8D29-429A-A696-1936873112FA}"/>
              </a:ext>
            </a:extLst>
          </p:cNvPr>
          <p:cNvSpPr/>
          <p:nvPr/>
        </p:nvSpPr>
        <p:spPr>
          <a:xfrm>
            <a:off x="5958828" y="492624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19</a:t>
            </a:r>
            <a:endParaRPr lang="ko-KR" altLang="en-US" sz="22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A1E0CA5-C342-4DA4-9FF6-A6BBBD5EA4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257" y="4956457"/>
            <a:ext cx="3564211" cy="1911928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32B8902F-F24B-4176-A613-508589274572}"/>
              </a:ext>
            </a:extLst>
          </p:cNvPr>
          <p:cNvSpPr/>
          <p:nvPr/>
        </p:nvSpPr>
        <p:spPr>
          <a:xfrm>
            <a:off x="8149851" y="4886365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20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50280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0509744" y="2650159"/>
            <a:ext cx="1873587" cy="2042592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dirty="0"/>
              <a:t>게임</a:t>
            </a:r>
            <a:br>
              <a:rPr lang="en-US" altLang="ko-KR" sz="3600" dirty="0"/>
            </a:br>
            <a:r>
              <a:rPr lang="ko-KR" altLang="en-US" sz="3600" dirty="0"/>
              <a:t>플레이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52CDC4-4A83-425A-B32E-A36C9C57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70963" cy="36714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D4CC69-E3CC-4ECC-9D32-2230FB010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4254"/>
            <a:ext cx="5982458" cy="36714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5D0AA3-E423-4B90-86E6-3B3EA6DB5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857" y="3332018"/>
            <a:ext cx="5745416" cy="35259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861FDF-3ADE-48BB-9D2C-24D6850B0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28" y="-21258"/>
            <a:ext cx="5476845" cy="33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26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11FD-D3F2-F95D-F40C-6BB21A3E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60020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ko-KR" sz="2200" b="1" dirty="0">
                <a:solidFill>
                  <a:srgbClr val="7030A0"/>
                </a:solidFill>
              </a:rPr>
            </a:br>
            <a:br>
              <a:rPr lang="en-US" altLang="ko-KR" sz="2200" b="1" dirty="0">
                <a:solidFill>
                  <a:srgbClr val="7030A0"/>
                </a:solidFill>
              </a:rPr>
            </a:br>
            <a:r>
              <a:rPr lang="ko-KR" altLang="en-US" sz="2200" b="1" dirty="0">
                <a:solidFill>
                  <a:srgbClr val="7030A0"/>
                </a:solidFill>
              </a:rPr>
              <a:t>프로젝트</a:t>
            </a:r>
            <a:r>
              <a:rPr lang="en-US" altLang="ko-KR" sz="2200" b="1" dirty="0">
                <a:solidFill>
                  <a:srgbClr val="7030A0"/>
                </a:solidFill>
              </a:rPr>
              <a:t>5. </a:t>
            </a:r>
            <a:r>
              <a:rPr lang="ko-KR" altLang="en-US" sz="2200" b="1" dirty="0">
                <a:solidFill>
                  <a:srgbClr val="7030A0"/>
                </a:solidFill>
              </a:rPr>
              <a:t>달그림자</a:t>
            </a:r>
            <a:br>
              <a:rPr lang="en-US" altLang="ko-KR" sz="2200" b="1" dirty="0">
                <a:solidFill>
                  <a:srgbClr val="7030A0"/>
                </a:solidFill>
              </a:rPr>
            </a:br>
            <a:endParaRPr lang="ko-KR" altLang="en-US" sz="22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0D75F-07CD-99AC-A5FA-FADD9FBD6EC1}"/>
              </a:ext>
            </a:extLst>
          </p:cNvPr>
          <p:cNvSpPr txBox="1"/>
          <p:nvPr/>
        </p:nvSpPr>
        <p:spPr>
          <a:xfrm>
            <a:off x="0" y="760021"/>
            <a:ext cx="56295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개요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어쎄신크리드</a:t>
            </a:r>
            <a:r>
              <a:rPr lang="ko-KR" altLang="en-US" sz="1600" dirty="0"/>
              <a:t> 기반 조선시대를 배경으로 한 </a:t>
            </a:r>
            <a:r>
              <a:rPr lang="ko-KR" altLang="en-US" sz="1600" dirty="0" err="1"/>
              <a:t>파쿠르</a:t>
            </a:r>
            <a:r>
              <a:rPr lang="ko-KR" altLang="en-US" sz="1600" dirty="0"/>
              <a:t> 잠입액션 게임</a:t>
            </a:r>
            <a:r>
              <a:rPr lang="en-US" altLang="ko-KR" sz="1600" dirty="0"/>
              <a:t>, </a:t>
            </a:r>
            <a:r>
              <a:rPr lang="ko-KR" altLang="en-US" sz="1600" dirty="0"/>
              <a:t>미션</a:t>
            </a:r>
            <a:r>
              <a:rPr lang="en-US" altLang="ko-KR" sz="1600" dirty="0"/>
              <a:t>&amp;</a:t>
            </a:r>
            <a:r>
              <a:rPr lang="ko-KR" altLang="en-US" sz="1600" dirty="0"/>
              <a:t>다이아로그 시스템 </a:t>
            </a:r>
            <a:endParaRPr lang="en-US" altLang="ko-KR" sz="1600" dirty="0"/>
          </a:p>
          <a:p>
            <a:r>
              <a:rPr lang="ko-KR" altLang="en-US" sz="1600" dirty="0"/>
              <a:t>작업 기간</a:t>
            </a:r>
            <a:r>
              <a:rPr lang="en-US" altLang="ko-KR" sz="1600" dirty="0"/>
              <a:t>: 2024.10.08~2024.10.22 (2</a:t>
            </a:r>
            <a:r>
              <a:rPr lang="ko-KR" altLang="en-US" sz="1600" dirty="0"/>
              <a:t>주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작업 분담</a:t>
            </a:r>
            <a:r>
              <a:rPr lang="en-US" altLang="ko-KR" sz="1600" dirty="0"/>
              <a:t>: 4</a:t>
            </a:r>
            <a:r>
              <a:rPr lang="ko-KR" altLang="en-US" sz="1600" dirty="0" err="1"/>
              <a:t>인개발</a:t>
            </a:r>
            <a:r>
              <a:rPr lang="en-US" altLang="ko-KR" sz="1600" dirty="0"/>
              <a:t>(</a:t>
            </a:r>
            <a:r>
              <a:rPr lang="ko-KR" altLang="en-US" sz="1600" dirty="0"/>
              <a:t>개발총괄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 err="1"/>
              <a:t>업부</a:t>
            </a:r>
            <a:r>
              <a:rPr lang="ko-KR" altLang="en-US" sz="1600" dirty="0"/>
              <a:t> 분담</a:t>
            </a:r>
            <a:r>
              <a:rPr lang="en-US" altLang="ko-KR" sz="1600" dirty="0"/>
              <a:t>: </a:t>
            </a:r>
            <a:r>
              <a:rPr lang="ko-KR" altLang="en-US" sz="1600" dirty="0"/>
              <a:t>개발</a:t>
            </a:r>
            <a:r>
              <a:rPr lang="en-US" altLang="ko-KR" sz="1600" dirty="0"/>
              <a:t>1,</a:t>
            </a:r>
            <a:r>
              <a:rPr lang="ko-KR" altLang="en-US" sz="1600" dirty="0"/>
              <a:t>아트</a:t>
            </a:r>
            <a:r>
              <a:rPr lang="en-US" altLang="ko-KR" sz="1600" dirty="0"/>
              <a:t>2,</a:t>
            </a:r>
            <a:r>
              <a:rPr lang="ko-KR" altLang="en-US" sz="1600" dirty="0"/>
              <a:t>기획</a:t>
            </a:r>
            <a:r>
              <a:rPr lang="en-US" altLang="ko-KR" sz="1600" dirty="0"/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A09BA-DB37-4D7D-A387-F33A51F17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067"/>
            <a:ext cx="7376625" cy="41599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F4DE4B-6B8F-4ECE-A5A4-64D9F0AD4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8" y="0"/>
            <a:ext cx="5574982" cy="43528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CDB01-4DF7-4198-8CEF-7F6B0B83D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670" y="3053209"/>
            <a:ext cx="7738330" cy="380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21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3760052"/>
            <a:ext cx="2825506" cy="1535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EnvironmentChecker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파쿠르</a:t>
            </a:r>
            <a:r>
              <a:rPr lang="ko-KR" altLang="en-US" sz="1600" dirty="0"/>
              <a:t> 가능 지형지물</a:t>
            </a:r>
            <a:r>
              <a:rPr lang="en-US" altLang="ko-KR" sz="1600" dirty="0"/>
              <a:t>&amp;</a:t>
            </a:r>
            <a:r>
              <a:rPr lang="ko-KR" altLang="en-US" sz="1600" dirty="0"/>
              <a:t>오브젝트 여부 검사</a:t>
            </a:r>
            <a:r>
              <a:rPr lang="en-US" altLang="ko-KR" sz="1600" dirty="0"/>
              <a:t>(</a:t>
            </a:r>
            <a:r>
              <a:rPr lang="ko-KR" altLang="en-US" sz="1600" dirty="0"/>
              <a:t>물리</a:t>
            </a:r>
            <a:r>
              <a:rPr lang="en-US" altLang="ko-KR" sz="1600" dirty="0"/>
              <a:t>,</a:t>
            </a:r>
            <a:r>
              <a:rPr lang="ko-KR" altLang="en-US" sz="1600" dirty="0" err="1"/>
              <a:t>충돌체</a:t>
            </a:r>
            <a:r>
              <a:rPr lang="ko-KR" altLang="en-US" sz="1600" dirty="0"/>
              <a:t> 검사 등</a:t>
            </a:r>
            <a:r>
              <a:rPr lang="en-US" altLang="ko-KR" sz="1600" dirty="0"/>
              <a:t>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242527" y="2879481"/>
            <a:ext cx="2938077" cy="15353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NetParkourAction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ScriptableObject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파쿠르</a:t>
            </a:r>
            <a:r>
              <a:rPr lang="ko-KR" altLang="en-US" sz="1600" dirty="0"/>
              <a:t> 관련 객체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205269" y="109275"/>
            <a:ext cx="3424024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 err="1"/>
              <a:t>파쿠르</a:t>
            </a:r>
            <a:r>
              <a:rPr lang="ko-KR" altLang="en-US" sz="3000" dirty="0"/>
              <a:t> 시스템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3999554" y="4414794"/>
            <a:ext cx="3424024" cy="17781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ParkourControllerScript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 err="1"/>
              <a:t>파쿠르</a:t>
            </a:r>
            <a:r>
              <a:rPr lang="ko-KR" altLang="en-US" sz="1600" dirty="0"/>
              <a:t> 가능구간 여부 </a:t>
            </a:r>
            <a:r>
              <a:rPr lang="ko-KR" altLang="en-US" sz="1600" dirty="0" err="1"/>
              <a:t>검사후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파쿠르액션</a:t>
            </a:r>
            <a:r>
              <a:rPr lang="ko-KR" altLang="en-US" sz="1600" dirty="0"/>
              <a:t> 및 애니메이션</a:t>
            </a:r>
            <a:r>
              <a:rPr lang="en-US" altLang="ko-KR" sz="1600" dirty="0"/>
              <a:t>&amp;Transform </a:t>
            </a:r>
            <a:r>
              <a:rPr lang="ko-KR" altLang="en-US" sz="1600" dirty="0"/>
              <a:t>관련 처리 클래스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6D7AF-1B9C-433C-B022-D3918FFA3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75" y="0"/>
            <a:ext cx="3872532" cy="2923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EDC804-4260-455D-9F8A-79964F784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783" y="635417"/>
            <a:ext cx="4064217" cy="29230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65027F-0270-420D-A9C5-0997BFA27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80" y="3520118"/>
            <a:ext cx="4550120" cy="32391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06F0C7-7BEE-48BA-A85E-E23DFC749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067"/>
            <a:ext cx="4131553" cy="29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11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124691" y="4901621"/>
            <a:ext cx="2825506" cy="1535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ClimbingPoint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클라이밍</a:t>
            </a:r>
            <a:r>
              <a:rPr lang="ko-KR" altLang="en-US" sz="1600" dirty="0"/>
              <a:t> 가능한 앵커 포인트 지점 정의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205269" y="109275"/>
            <a:ext cx="3424024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 err="1"/>
              <a:t>파쿠르</a:t>
            </a:r>
            <a:r>
              <a:rPr lang="ko-KR" altLang="en-US" sz="3000" dirty="0"/>
              <a:t> 시스템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8643285" y="5405605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ClimbingController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 err="1"/>
              <a:t>파쿠르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벽타기</a:t>
            </a:r>
            <a:r>
              <a:rPr lang="ko-KR" altLang="en-US" sz="1600" dirty="0"/>
              <a:t> 관련 액션 수행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605670-FB03-4914-BE4F-28B3171D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57" y="706788"/>
            <a:ext cx="6779443" cy="48262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C9CF84-D9F2-4D1E-BF6C-A14DCD0A1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787"/>
            <a:ext cx="6096000" cy="43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4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5413924"/>
            <a:ext cx="2825506" cy="1332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Missions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 할당된 미션 데이터 관련 처리 클래스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205269" y="109275"/>
            <a:ext cx="3424024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미션 시스템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8690178" y="5355470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MissionQuest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미션 퀘스트 통과 여부 검사 클래스</a:t>
            </a:r>
            <a:endParaRPr lang="en-US" altLang="ko-KR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56AB24-6E28-4BCC-AE03-83E5F85E0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71" y="777614"/>
            <a:ext cx="6071329" cy="4496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0A3C9E-ADF2-4B65-9177-050CE9DA0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614"/>
            <a:ext cx="6586179" cy="44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50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5413924"/>
            <a:ext cx="2825506" cy="1332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TutorialDiag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튜토리얼 다이아로그 관련 컨트롤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205269" y="109275"/>
            <a:ext cx="3424024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튜토리얼</a:t>
            </a:r>
            <a:r>
              <a:rPr lang="en-US" altLang="ko-KR" sz="3000" dirty="0"/>
              <a:t>,</a:t>
            </a:r>
            <a:r>
              <a:rPr lang="ko-KR" altLang="en-US" sz="3000" dirty="0" err="1"/>
              <a:t>대화창</a:t>
            </a:r>
            <a:endParaRPr lang="ko-KR" altLang="en-US" sz="3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8423564" y="820937"/>
            <a:ext cx="3768436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TutorialBase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dirty="0"/>
              <a:t> </a:t>
            </a:r>
            <a:r>
              <a:rPr lang="ko-KR" altLang="en-US" sz="1600" dirty="0"/>
              <a:t>튜토리얼 관련 처리 베이스클래스</a:t>
            </a:r>
            <a:endParaRPr lang="en-US" altLang="ko-KR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ABACFD-3146-4CE8-B3E9-BA2D37F4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66564"/>
            <a:ext cx="7010400" cy="4791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F2E75D5-040D-4E98-8E80-4444BCAED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614"/>
            <a:ext cx="5762901" cy="41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5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5413924"/>
            <a:ext cx="3255818" cy="1332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DialogSystem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</a:t>
            </a:r>
            <a:r>
              <a:rPr lang="en-US" altLang="ko-KR" sz="1600" dirty="0"/>
              <a:t>,NPC </a:t>
            </a:r>
            <a:r>
              <a:rPr lang="ko-KR" altLang="en-US" sz="1600" dirty="0"/>
              <a:t>대화관련 시스템 제어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205269" y="109275"/>
            <a:ext cx="3424024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튜토리얼</a:t>
            </a:r>
            <a:r>
              <a:rPr lang="en-US" altLang="ko-KR" sz="3000" dirty="0"/>
              <a:t>,</a:t>
            </a:r>
            <a:r>
              <a:rPr lang="ko-KR" altLang="en-US" sz="3000" dirty="0" err="1"/>
              <a:t>대화창</a:t>
            </a:r>
            <a:endParaRPr lang="ko-KR" altLang="en-US" sz="3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7C8F6BA-0088-4A70-9BC3-75886DCA1ABA}"/>
              </a:ext>
            </a:extLst>
          </p:cNvPr>
          <p:cNvSpPr txBox="1">
            <a:spLocks/>
          </p:cNvSpPr>
          <p:nvPr/>
        </p:nvSpPr>
        <p:spPr>
          <a:xfrm>
            <a:off x="8423564" y="5297016"/>
            <a:ext cx="3768436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TutorialController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dirty="0"/>
              <a:t> </a:t>
            </a:r>
            <a:r>
              <a:rPr lang="ko-KR" altLang="en-US" sz="1600" dirty="0"/>
              <a:t>튜토리얼 관련 처리 통합 컨트롤러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0D7D80-6421-4AC9-BA75-E0BCA4A9D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27" y="739894"/>
            <a:ext cx="6508773" cy="4598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98B8A2-09DE-4288-A2CD-A1E219036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614"/>
            <a:ext cx="6711179" cy="45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750FF-660F-4817-970D-891E630F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18753"/>
            <a:ext cx="11768446" cy="6507678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/>
              <a:t>21.</a:t>
            </a:r>
            <a:r>
              <a:rPr lang="ko-KR" altLang="en-US" sz="1600" dirty="0"/>
              <a:t>멀티플레이어 </a:t>
            </a:r>
            <a:r>
              <a:rPr lang="en-US" altLang="ko-KR" sz="1600" dirty="0"/>
              <a:t>2d </a:t>
            </a:r>
            <a:r>
              <a:rPr lang="ko-KR" altLang="en-US" sz="1600" dirty="0"/>
              <a:t>비행기 슈팅게임 </a:t>
            </a:r>
            <a:r>
              <a:rPr lang="en-US" altLang="ko-KR" sz="1600" dirty="0" err="1"/>
              <a:t>HostMode</a:t>
            </a:r>
            <a:r>
              <a:rPr lang="en-US" altLang="ko-KR" sz="1600" dirty="0"/>
              <a:t>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22.</a:t>
            </a:r>
            <a:r>
              <a:rPr lang="ko-KR" altLang="en-US" sz="1600" dirty="0"/>
              <a:t>멀티플레이어 </a:t>
            </a:r>
            <a:r>
              <a:rPr lang="en-US" altLang="ko-KR" sz="1600" dirty="0"/>
              <a:t>2d </a:t>
            </a:r>
            <a:r>
              <a:rPr lang="ko-KR" altLang="en-US" sz="1600" dirty="0"/>
              <a:t>비행기 슈팅게임 </a:t>
            </a:r>
            <a:r>
              <a:rPr lang="en-US" altLang="ko-KR" sz="1600" dirty="0" err="1"/>
              <a:t>SharedMode</a:t>
            </a:r>
            <a:r>
              <a:rPr lang="en-US" altLang="ko-KR" sz="1600" dirty="0"/>
              <a:t>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23.</a:t>
            </a:r>
            <a:r>
              <a:rPr lang="ko-KR" altLang="en-US" sz="1600" dirty="0"/>
              <a:t>멀티플레이어 </a:t>
            </a:r>
            <a:r>
              <a:rPr lang="en-US" altLang="ko-KR" sz="1600" dirty="0"/>
              <a:t>2d </a:t>
            </a:r>
            <a:r>
              <a:rPr lang="ko-KR" altLang="en-US" sz="1600" dirty="0" err="1"/>
              <a:t>플랫포머</a:t>
            </a:r>
            <a:r>
              <a:rPr lang="ko-KR" altLang="en-US" sz="1600" dirty="0"/>
              <a:t> 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24.</a:t>
            </a:r>
            <a:r>
              <a:rPr lang="ko-KR" altLang="en-US" sz="1600" dirty="0"/>
              <a:t>멀티플레이어 </a:t>
            </a:r>
            <a:r>
              <a:rPr lang="ko-KR" altLang="en-US" sz="1600" dirty="0" err="1"/>
              <a:t>스타터</a:t>
            </a:r>
            <a:r>
              <a:rPr lang="ko-KR" altLang="en-US" sz="1600" dirty="0"/>
              <a:t> 프로젝트 </a:t>
            </a:r>
            <a:r>
              <a:rPr lang="ko-KR" altLang="en-US" sz="1600" dirty="0" err="1"/>
              <a:t>쉐어모드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25.</a:t>
            </a:r>
            <a:r>
              <a:rPr lang="ko-KR" altLang="en-US" sz="1600" dirty="0"/>
              <a:t>멀티플레이어 </a:t>
            </a:r>
            <a:r>
              <a:rPr lang="ko-KR" altLang="en-US" sz="1600" dirty="0" err="1"/>
              <a:t>스타터</a:t>
            </a:r>
            <a:r>
              <a:rPr lang="ko-KR" altLang="en-US" sz="1600" dirty="0"/>
              <a:t> 프로젝트 호스트모드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26.</a:t>
            </a:r>
            <a:r>
              <a:rPr lang="ko-KR" altLang="en-US" sz="1600" dirty="0"/>
              <a:t>멀티플레이어 </a:t>
            </a:r>
            <a:r>
              <a:rPr lang="ko-KR" altLang="en-US" sz="1600" dirty="0" err="1"/>
              <a:t>보이스퀴즈</a:t>
            </a:r>
            <a:r>
              <a:rPr lang="ko-KR" altLang="en-US" sz="1600" dirty="0"/>
              <a:t> 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27.</a:t>
            </a:r>
            <a:r>
              <a:rPr lang="ko-KR" altLang="en-US" sz="1600" dirty="0"/>
              <a:t>멀티플레이어 </a:t>
            </a:r>
            <a:r>
              <a:rPr lang="en-US" altLang="ko-KR" sz="1600" dirty="0"/>
              <a:t>BR200 </a:t>
            </a:r>
            <a:r>
              <a:rPr lang="ko-KR" altLang="en-US" sz="1600" dirty="0"/>
              <a:t>대규모 슈팅대전게임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28.</a:t>
            </a:r>
            <a:r>
              <a:rPr lang="ko-KR" altLang="en-US" sz="1600" dirty="0"/>
              <a:t>멀티플레이어 보이스 </a:t>
            </a:r>
            <a:r>
              <a:rPr lang="ko-KR" altLang="en-US" sz="1600" dirty="0" err="1"/>
              <a:t>인터렉션</a:t>
            </a:r>
            <a:r>
              <a:rPr lang="ko-KR" altLang="en-US" sz="1600" dirty="0"/>
              <a:t> 기반 마피아게임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29.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어쎄신크리드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캐릭터즈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파쿠르액션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30.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어쎼신크리드</a:t>
            </a:r>
            <a:r>
              <a:rPr lang="ko-KR" altLang="en-US" sz="1600" dirty="0"/>
              <a:t> 미션 퀘스트 버전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B9607-E8E3-422E-A9BC-2129675B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39" y="0"/>
            <a:ext cx="3204984" cy="14346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8D183-83C9-4D51-920C-CA24D1B1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016" y="0"/>
            <a:ext cx="3204984" cy="153047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C0E6FE-CAE6-40B0-B361-EB5C9A1C2C80}"/>
              </a:ext>
            </a:extLst>
          </p:cNvPr>
          <p:cNvSpPr/>
          <p:nvPr/>
        </p:nvSpPr>
        <p:spPr>
          <a:xfrm>
            <a:off x="5489767" y="-11876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21</a:t>
            </a:r>
            <a:endParaRPr lang="ko-KR" altLang="en-US" sz="22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C88518F-7ED3-41F0-A869-159B18A8CBD4}"/>
              </a:ext>
            </a:extLst>
          </p:cNvPr>
          <p:cNvSpPr/>
          <p:nvPr/>
        </p:nvSpPr>
        <p:spPr>
          <a:xfrm>
            <a:off x="8597144" y="-11876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22</a:t>
            </a:r>
            <a:endParaRPr lang="ko-KR" altLang="en-US" sz="2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45E52E-2E19-4AE5-82B2-90A189008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2" y="1267730"/>
            <a:ext cx="3267531" cy="158137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4B7B3ED-DDDE-4C8C-BF38-D70AAD45F669}"/>
              </a:ext>
            </a:extLst>
          </p:cNvPr>
          <p:cNvSpPr/>
          <p:nvPr/>
        </p:nvSpPr>
        <p:spPr>
          <a:xfrm>
            <a:off x="5458494" y="1197961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23</a:t>
            </a:r>
            <a:endParaRPr lang="ko-KR" altLang="en-US" sz="2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C036C9-F9F1-4B46-A8EE-AA61E5E16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39" y="2762505"/>
            <a:ext cx="3734321" cy="15813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04FFFE-7948-47E7-B4AD-8B1B16B85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626" y="1446567"/>
            <a:ext cx="3564374" cy="149886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B64B40B-C48A-4892-9F0B-9D0E88B0D89F}"/>
              </a:ext>
            </a:extLst>
          </p:cNvPr>
          <p:cNvSpPr/>
          <p:nvPr/>
        </p:nvSpPr>
        <p:spPr>
          <a:xfrm>
            <a:off x="8237754" y="1376798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24</a:t>
            </a:r>
            <a:endParaRPr lang="ko-KR" altLang="en-US" sz="2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F54F7F-D5A0-40A3-BD0A-F0E60B83B449}"/>
              </a:ext>
            </a:extLst>
          </p:cNvPr>
          <p:cNvSpPr/>
          <p:nvPr/>
        </p:nvSpPr>
        <p:spPr>
          <a:xfrm>
            <a:off x="5657966" y="2679447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25</a:t>
            </a:r>
            <a:endParaRPr lang="ko-KR" altLang="en-US" sz="2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6E7740-6D19-4AE5-B59B-D0E47BC78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92" y="2918482"/>
            <a:ext cx="3441808" cy="158137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5D884092-143E-4346-9133-4675F17946D8}"/>
              </a:ext>
            </a:extLst>
          </p:cNvPr>
          <p:cNvSpPr/>
          <p:nvPr/>
        </p:nvSpPr>
        <p:spPr>
          <a:xfrm>
            <a:off x="8176471" y="2832347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26</a:t>
            </a:r>
            <a:endParaRPr lang="ko-KR" altLang="en-US" sz="22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A59BE3B-8382-47E4-85F9-042BC6488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4744"/>
            <a:ext cx="4706093" cy="1905117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C095D633-15A2-4DE6-B1B1-C17B056A07CC}"/>
              </a:ext>
            </a:extLst>
          </p:cNvPr>
          <p:cNvSpPr/>
          <p:nvPr/>
        </p:nvSpPr>
        <p:spPr>
          <a:xfrm>
            <a:off x="0" y="4776842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27</a:t>
            </a:r>
            <a:endParaRPr lang="ko-KR" altLang="en-US" sz="2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0E7B613-E7CF-4E26-8DFB-D15CF35DA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61" y="3666832"/>
            <a:ext cx="3574288" cy="1520203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3EEDE67-35FC-4D30-8596-877BDEA24BF4}"/>
              </a:ext>
            </a:extLst>
          </p:cNvPr>
          <p:cNvSpPr/>
          <p:nvPr/>
        </p:nvSpPr>
        <p:spPr>
          <a:xfrm>
            <a:off x="2060488" y="3575284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28</a:t>
            </a:r>
            <a:endParaRPr lang="ko-KR" altLang="en-US" sz="22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4DB81A1-C95A-46F4-987E-6ACE80D99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652" y="4852042"/>
            <a:ext cx="3538820" cy="2036490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634349E-C9CA-4120-973D-4BAF6C5D8769}"/>
              </a:ext>
            </a:extLst>
          </p:cNvPr>
          <p:cNvSpPr/>
          <p:nvPr/>
        </p:nvSpPr>
        <p:spPr>
          <a:xfrm>
            <a:off x="5112424" y="4797583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29</a:t>
            </a:r>
            <a:endParaRPr lang="ko-KR" altLang="en-US" sz="22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DF7B0A2-6EE5-4AF4-8914-76588DAEC0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693" y="4569234"/>
            <a:ext cx="4277322" cy="2333951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337C1F8A-9481-4E2E-809A-F8ED2ECB89A1}"/>
              </a:ext>
            </a:extLst>
          </p:cNvPr>
          <p:cNvSpPr/>
          <p:nvPr/>
        </p:nvSpPr>
        <p:spPr>
          <a:xfrm>
            <a:off x="7537821" y="4415434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30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0260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750FF-660F-4817-970D-891E630F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18753"/>
            <a:ext cx="11768446" cy="6507678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/>
              <a:t>31.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어쎄신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크리드</a:t>
            </a:r>
            <a:r>
              <a:rPr lang="ko-KR" altLang="en-US" sz="1600" dirty="0"/>
              <a:t> 조선시대버전 </a:t>
            </a:r>
            <a:r>
              <a:rPr lang="en-US" altLang="ko-KR" sz="1600" dirty="0"/>
              <a:t>(</a:t>
            </a:r>
            <a:r>
              <a:rPr lang="ko-KR" altLang="en-US" sz="1600" dirty="0"/>
              <a:t>팀플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32.</a:t>
            </a:r>
            <a:r>
              <a:rPr lang="ko-KR" altLang="en-US" sz="1600" dirty="0"/>
              <a:t>멀티플레이어 </a:t>
            </a:r>
            <a:r>
              <a:rPr lang="en-US" altLang="ko-KR" sz="1600" dirty="0" err="1"/>
              <a:t>MultiClimb_Characters</a:t>
            </a:r>
            <a:r>
              <a:rPr lang="en-US" altLang="ko-KR" sz="1600" dirty="0"/>
              <a:t>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33.</a:t>
            </a:r>
            <a:r>
              <a:rPr lang="ko-KR" altLang="en-US" sz="1600" dirty="0"/>
              <a:t>멀티플레이어 좀비대전 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34.</a:t>
            </a:r>
            <a:r>
              <a:rPr lang="ko-KR" altLang="en-US" sz="1600" dirty="0"/>
              <a:t>멀티플레이어 </a:t>
            </a:r>
            <a:r>
              <a:rPr lang="ko-KR" altLang="en-US" sz="1600" dirty="0" err="1"/>
              <a:t>카트경주게임</a:t>
            </a:r>
            <a:r>
              <a:rPr lang="ko-KR" altLang="en-US" sz="1600" dirty="0"/>
              <a:t> 캐릭터 커스텀 버전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35.</a:t>
            </a:r>
            <a:r>
              <a:rPr lang="ko-KR" altLang="en-US" sz="1600" dirty="0"/>
              <a:t>멀티플레이어 탱크대전게임 캐릭터 커스텀 버전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36.</a:t>
            </a:r>
            <a:r>
              <a:rPr lang="ko-KR" altLang="en-US" sz="1600" dirty="0"/>
              <a:t>멀티플레이어 </a:t>
            </a:r>
            <a:r>
              <a:rPr lang="en-US" altLang="ko-KR" sz="1600" dirty="0" err="1"/>
              <a:t>Simplefps</a:t>
            </a:r>
            <a:r>
              <a:rPr lang="en-US" altLang="ko-KR" sz="1600" dirty="0"/>
              <a:t> </a:t>
            </a:r>
            <a:r>
              <a:rPr lang="ko-KR" altLang="en-US" sz="1600" dirty="0"/>
              <a:t>캐릭터 커스텀 버전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37.</a:t>
            </a:r>
            <a:r>
              <a:rPr lang="ko-KR" altLang="en-US" sz="1600" dirty="0"/>
              <a:t>멀티플레이어 캐릭터 슈팅 대전 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38.</a:t>
            </a:r>
            <a:r>
              <a:rPr lang="ko-KR" altLang="en-US" sz="1600" dirty="0"/>
              <a:t>멀티플레이어 캐릭터</a:t>
            </a:r>
            <a:r>
              <a:rPr lang="en-US" altLang="ko-KR" sz="1600" dirty="0"/>
              <a:t>,Titan </a:t>
            </a:r>
            <a:r>
              <a:rPr lang="ko-KR" altLang="en-US" sz="1600" dirty="0"/>
              <a:t>대전 게임 </a:t>
            </a:r>
            <a:r>
              <a:rPr lang="en-US" altLang="ko-KR" sz="1600" dirty="0"/>
              <a:t>(</a:t>
            </a:r>
            <a:r>
              <a:rPr lang="ko-KR" altLang="en-US" sz="1600" dirty="0"/>
              <a:t>팀플</a:t>
            </a:r>
            <a:r>
              <a:rPr lang="en-US" altLang="ko-KR" sz="16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948EC-4685-4423-93E5-6161F75FC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48" y="0"/>
            <a:ext cx="3267264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486414-3D6E-4ACA-B63D-BFFFAE6AA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61" y="0"/>
            <a:ext cx="3770039" cy="214943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8D45689-2A83-49C7-806D-1EB4A456F91F}"/>
              </a:ext>
            </a:extLst>
          </p:cNvPr>
          <p:cNvSpPr/>
          <p:nvPr/>
        </p:nvSpPr>
        <p:spPr>
          <a:xfrm>
            <a:off x="5425676" y="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31</a:t>
            </a:r>
            <a:endParaRPr lang="ko-KR" altLang="en-US" sz="22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B9AE32E-A227-47C5-8DC1-FD48DAFE92A0}"/>
              </a:ext>
            </a:extLst>
          </p:cNvPr>
          <p:cNvSpPr/>
          <p:nvPr/>
        </p:nvSpPr>
        <p:spPr>
          <a:xfrm>
            <a:off x="8024033" y="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32</a:t>
            </a:r>
            <a:endParaRPr lang="ko-KR" altLang="en-US" sz="22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1601D3-D5A3-4184-A2EC-00FE25C36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99" y="1828800"/>
            <a:ext cx="3196378" cy="228929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9CD32AB-C4A1-499D-999F-05F7401CDFDE}"/>
              </a:ext>
            </a:extLst>
          </p:cNvPr>
          <p:cNvSpPr/>
          <p:nvPr/>
        </p:nvSpPr>
        <p:spPr>
          <a:xfrm>
            <a:off x="5312773" y="1816925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33</a:t>
            </a:r>
            <a:endParaRPr lang="ko-KR" altLang="en-US" sz="2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6AF522-8979-4D0C-98C6-546B3A269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331" y="1864424"/>
            <a:ext cx="3592669" cy="182879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4BE9007-1487-4CFC-B39A-1B101D640DC5}"/>
              </a:ext>
            </a:extLst>
          </p:cNvPr>
          <p:cNvSpPr/>
          <p:nvPr/>
        </p:nvSpPr>
        <p:spPr>
          <a:xfrm>
            <a:off x="8065597" y="1745673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34</a:t>
            </a:r>
            <a:endParaRPr lang="ko-KR" altLang="en-US" sz="22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9E3E4A-5229-46B9-8D55-F154E4A02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84" y="5172417"/>
            <a:ext cx="2859946" cy="170015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98BAA2A-132F-42A0-BDB8-64C71DB98F8C}"/>
              </a:ext>
            </a:extLst>
          </p:cNvPr>
          <p:cNvSpPr/>
          <p:nvPr/>
        </p:nvSpPr>
        <p:spPr>
          <a:xfrm>
            <a:off x="7491213" y="5095227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35</a:t>
            </a:r>
            <a:endParaRPr lang="ko-KR" altLang="en-US" sz="22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D15292-1331-4287-BF88-FA293B236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218" y="3695862"/>
            <a:ext cx="2840782" cy="1828799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0BC10D2-8A23-4CE1-8692-77D6C241D7A6}"/>
              </a:ext>
            </a:extLst>
          </p:cNvPr>
          <p:cNvSpPr/>
          <p:nvPr/>
        </p:nvSpPr>
        <p:spPr>
          <a:xfrm>
            <a:off x="8829388" y="363385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36</a:t>
            </a:r>
            <a:endParaRPr lang="ko-KR" altLang="en-US" sz="22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553582E-E83A-43F2-A3FE-0ABD2635EA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4146"/>
            <a:ext cx="4275117" cy="2653854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8921C6E-A5B2-44A1-8276-8DAF5B0913D2}"/>
              </a:ext>
            </a:extLst>
          </p:cNvPr>
          <p:cNvSpPr/>
          <p:nvPr/>
        </p:nvSpPr>
        <p:spPr>
          <a:xfrm>
            <a:off x="-41564" y="410622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37</a:t>
            </a:r>
            <a:endParaRPr lang="ko-KR" altLang="en-US" sz="220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5F807EC-E920-4AA5-8310-5F97329D0D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30" y="4378807"/>
            <a:ext cx="4006832" cy="2493763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8AADD1E6-1394-4974-B5DC-4E6C02D2BC9F}"/>
              </a:ext>
            </a:extLst>
          </p:cNvPr>
          <p:cNvSpPr/>
          <p:nvPr/>
        </p:nvSpPr>
        <p:spPr>
          <a:xfrm>
            <a:off x="3446785" y="4363744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38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74628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750FF-660F-4817-970D-891E630F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18753"/>
            <a:ext cx="11768446" cy="6507678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/>
              <a:t>39.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호러게임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40.</a:t>
            </a:r>
            <a:r>
              <a:rPr lang="ko-KR" altLang="en-US" sz="1600" dirty="0"/>
              <a:t>멀티플레이어 보이스캐릭터 </a:t>
            </a:r>
            <a:r>
              <a:rPr lang="ko-KR" altLang="en-US" sz="1600" dirty="0" err="1"/>
              <a:t>스타일러</a:t>
            </a:r>
            <a:r>
              <a:rPr lang="ko-KR" altLang="en-US" sz="1600" dirty="0"/>
              <a:t> 컨텐츠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41.</a:t>
            </a:r>
            <a:r>
              <a:rPr lang="ko-KR" altLang="en-US" sz="1600" dirty="0"/>
              <a:t>멀티플레이어 캐릭터 슈팅대전 시스템확장버전</a:t>
            </a:r>
            <a:r>
              <a:rPr lang="en-US" altLang="ko-KR" sz="1600" dirty="0"/>
              <a:t>1(</a:t>
            </a:r>
            <a:r>
              <a:rPr lang="en-US" altLang="ko-KR" sz="1600" dirty="0" err="1"/>
              <a:t>pvp,pve</a:t>
            </a:r>
            <a:r>
              <a:rPr lang="en-US" altLang="ko-KR" sz="1600" dirty="0"/>
              <a:t>) 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42.</a:t>
            </a:r>
            <a:r>
              <a:rPr lang="ko-KR" altLang="en-US" sz="1600" dirty="0"/>
              <a:t>멀티플레이어 캐릭터 슈팅대전 시스템확장버전</a:t>
            </a:r>
            <a:r>
              <a:rPr lang="en-US" altLang="ko-KR" sz="1600" dirty="0"/>
              <a:t>2(</a:t>
            </a:r>
            <a:r>
              <a:rPr lang="en-US" altLang="ko-KR" sz="1600" dirty="0" err="1"/>
              <a:t>pvp,pve</a:t>
            </a:r>
            <a:r>
              <a:rPr lang="en-US" altLang="ko-KR" sz="1600" dirty="0"/>
              <a:t>) 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00D97-5288-4062-8A7C-7EA6E4821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18" y="0"/>
            <a:ext cx="3734321" cy="238158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3BD9D44-3C72-402B-8C8E-4A3E9799E85E}"/>
              </a:ext>
            </a:extLst>
          </p:cNvPr>
          <p:cNvSpPr/>
          <p:nvPr/>
        </p:nvSpPr>
        <p:spPr>
          <a:xfrm>
            <a:off x="6689046" y="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39</a:t>
            </a:r>
            <a:endParaRPr lang="ko-KR" altLang="en-US" sz="2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3DFB09-CE1D-465E-88C4-33D924A9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993"/>
            <a:ext cx="4267796" cy="2638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63B0B1-4767-4CA8-A73B-3CCECFB33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7786"/>
            <a:ext cx="4353533" cy="261021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0DD4FF1-753D-4646-BFFF-5FF14D83CADB}"/>
              </a:ext>
            </a:extLst>
          </p:cNvPr>
          <p:cNvSpPr/>
          <p:nvPr/>
        </p:nvSpPr>
        <p:spPr>
          <a:xfrm>
            <a:off x="0" y="3915277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40</a:t>
            </a:r>
            <a:endParaRPr lang="ko-KR" altLang="en-US" sz="22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2A7D48-EE37-468C-8644-943B520BC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25" y="2689030"/>
            <a:ext cx="4764838" cy="20867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0EB86D-77D1-4A12-8813-4C0E1B939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80" y="4748819"/>
            <a:ext cx="4775083" cy="212099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74C4CF-F82F-43F7-A94C-ADC9E242E34C}"/>
              </a:ext>
            </a:extLst>
          </p:cNvPr>
          <p:cNvSpPr/>
          <p:nvPr/>
        </p:nvSpPr>
        <p:spPr>
          <a:xfrm>
            <a:off x="3680038" y="237367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41</a:t>
            </a:r>
            <a:endParaRPr lang="ko-KR" altLang="en-US" sz="22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30E970-F316-4469-A79B-C3A0373D7E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42" y="3382929"/>
            <a:ext cx="3901058" cy="1729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CCFDE8-D112-4235-B173-42BB9BDCB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949" y="5121701"/>
            <a:ext cx="3763051" cy="174811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4BD1F46-0B49-4090-9E99-F248B64F49EC}"/>
              </a:ext>
            </a:extLst>
          </p:cNvPr>
          <p:cNvSpPr/>
          <p:nvPr/>
        </p:nvSpPr>
        <p:spPr>
          <a:xfrm>
            <a:off x="7981541" y="4780134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42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57590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11FD-D3F2-F95D-F40C-6BB21A3E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60020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ko-KR" sz="2200" b="1" dirty="0">
                <a:solidFill>
                  <a:srgbClr val="7030A0"/>
                </a:solidFill>
              </a:rPr>
            </a:br>
            <a:br>
              <a:rPr lang="en-US" altLang="ko-KR" sz="2200" b="1" dirty="0">
                <a:solidFill>
                  <a:srgbClr val="7030A0"/>
                </a:solidFill>
              </a:rPr>
            </a:br>
            <a:r>
              <a:rPr lang="ko-KR" altLang="en-US" sz="2200" b="1" dirty="0">
                <a:solidFill>
                  <a:srgbClr val="7030A0"/>
                </a:solidFill>
              </a:rPr>
              <a:t>프로젝트</a:t>
            </a:r>
            <a:r>
              <a:rPr lang="en-US" altLang="ko-KR" sz="2200" b="1" dirty="0">
                <a:solidFill>
                  <a:srgbClr val="7030A0"/>
                </a:solidFill>
              </a:rPr>
              <a:t>1. </a:t>
            </a:r>
            <a:r>
              <a:rPr lang="ko-KR" altLang="en-US" sz="2200" b="1" dirty="0">
                <a:solidFill>
                  <a:srgbClr val="7030A0"/>
                </a:solidFill>
              </a:rPr>
              <a:t>멀티플레이어 보이스 캐릭터 </a:t>
            </a:r>
            <a:r>
              <a:rPr lang="ko-KR" altLang="en-US" sz="2200" b="1" dirty="0" err="1">
                <a:solidFill>
                  <a:srgbClr val="7030A0"/>
                </a:solidFill>
              </a:rPr>
              <a:t>스타일러</a:t>
            </a:r>
            <a:br>
              <a:rPr lang="en-US" altLang="ko-KR" sz="2200" b="1" dirty="0">
                <a:solidFill>
                  <a:srgbClr val="7030A0"/>
                </a:solidFill>
              </a:rPr>
            </a:br>
            <a:endParaRPr lang="ko-KR" altLang="en-US" sz="22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D537B-528E-8843-EF92-B17696AB0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5615"/>
            <a:ext cx="6696073" cy="3180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0D75F-07CD-99AC-A5FA-FADD9FBD6EC1}"/>
              </a:ext>
            </a:extLst>
          </p:cNvPr>
          <p:cNvSpPr txBox="1"/>
          <p:nvPr/>
        </p:nvSpPr>
        <p:spPr>
          <a:xfrm>
            <a:off x="0" y="553232"/>
            <a:ext cx="61298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개요</a:t>
            </a:r>
            <a:r>
              <a:rPr lang="en-US" altLang="ko-KR" sz="1600" dirty="0"/>
              <a:t>: </a:t>
            </a:r>
            <a:r>
              <a:rPr lang="ko-KR" altLang="en-US" sz="1600" dirty="0"/>
              <a:t>플레이어별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서로 다른 캐릭터로 </a:t>
            </a:r>
            <a:r>
              <a:rPr lang="ko-KR" altLang="en-US" sz="1600" dirty="0" err="1"/>
              <a:t>접속가능하며</a:t>
            </a:r>
            <a:r>
              <a:rPr lang="en-US" altLang="ko-KR" sz="1600" dirty="0"/>
              <a:t>, </a:t>
            </a:r>
            <a:r>
              <a:rPr lang="ko-KR" altLang="en-US" sz="1600" dirty="0"/>
              <a:t>각 캐릭터별 고유한</a:t>
            </a:r>
            <a:r>
              <a:rPr lang="en-US" altLang="ko-KR" sz="1600" dirty="0"/>
              <a:t> </a:t>
            </a:r>
            <a:r>
              <a:rPr lang="ko-KR" altLang="en-US" sz="1600" dirty="0"/>
              <a:t>자신만의 의상을 바꿀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캐릭터의 눈</a:t>
            </a:r>
            <a:r>
              <a:rPr lang="en-US" altLang="ko-KR" sz="1600" dirty="0"/>
              <a:t>&amp;</a:t>
            </a:r>
            <a:r>
              <a:rPr lang="ko-KR" altLang="en-US" sz="1600" dirty="0"/>
              <a:t>헤어 색상 또한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바꿀수</a:t>
            </a:r>
            <a:r>
              <a:rPr lang="ko-KR" altLang="en-US" sz="1600" dirty="0"/>
              <a:t>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캐릭터의 스타일을 여러가지로</a:t>
            </a:r>
            <a:r>
              <a:rPr lang="en-US" altLang="ko-KR" sz="1600" dirty="0"/>
              <a:t> </a:t>
            </a:r>
            <a:r>
              <a:rPr lang="ko-KR" altLang="en-US" sz="1600" dirty="0"/>
              <a:t>꾸며볼 수 있는 멀티플레이 컨텐츠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작업 기간</a:t>
            </a:r>
            <a:r>
              <a:rPr lang="en-US" altLang="ko-KR" sz="1600" dirty="0"/>
              <a:t>: 2024.12.16~2024.12.30 (2</a:t>
            </a:r>
            <a:r>
              <a:rPr lang="ko-KR" altLang="en-US" sz="1600" dirty="0"/>
              <a:t>주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작업 분담</a:t>
            </a:r>
            <a:r>
              <a:rPr lang="en-US" altLang="ko-KR" sz="1600" dirty="0"/>
              <a:t>: 1</a:t>
            </a:r>
            <a:r>
              <a:rPr lang="ko-KR" altLang="en-US" sz="1600" dirty="0" err="1"/>
              <a:t>인개발</a:t>
            </a:r>
            <a:r>
              <a:rPr lang="en-US" altLang="ko-KR" sz="1600" dirty="0"/>
              <a:t>(</a:t>
            </a:r>
            <a:r>
              <a:rPr lang="ko-KR" altLang="en-US" sz="1600" dirty="0"/>
              <a:t>개발 총괄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1F8BF1-99F7-9CBB-5EA8-3359AE500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11" y="53622"/>
            <a:ext cx="5541844" cy="33753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5FC87D-003D-9ACD-94FF-5BC1ED495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11" y="3022600"/>
            <a:ext cx="5535425" cy="37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1F7FC-281E-AAF7-C82A-AEB6BBC7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7" y="880535"/>
            <a:ext cx="4828768" cy="319475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199094" y="4248326"/>
            <a:ext cx="417125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TaskBase</a:t>
            </a:r>
            <a:r>
              <a:rPr lang="en-US" altLang="ko-KR" sz="1600" dirty="0"/>
              <a:t> &gt; </a:t>
            </a:r>
            <a:r>
              <a:rPr lang="ko-KR" altLang="en-US" sz="1600" dirty="0"/>
              <a:t>상속</a:t>
            </a:r>
            <a:endParaRPr lang="en-US" altLang="ko-KR" sz="1600" dirty="0"/>
          </a:p>
          <a:p>
            <a:r>
              <a:rPr lang="en-US" altLang="ko-KR" sz="1600" dirty="0"/>
              <a:t>DownloadTasks,NumberSequenceTask,PatternMatchTask,SlidersTask,TemperatureTask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플레이어별 랜덤하게 부여되는 임무에 관한 클래스요소들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A8B3AC-DE03-C8C9-6272-43C4CFED9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49" y="788905"/>
            <a:ext cx="3726209" cy="345703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370349" y="4397813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TaskStation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플레이어별 부여된 </a:t>
            </a:r>
            <a:r>
              <a:rPr lang="en-US" altLang="ko-KR" sz="1600" dirty="0"/>
              <a:t>Task </a:t>
            </a:r>
            <a:r>
              <a:rPr lang="ko-KR" altLang="en-US" sz="1600" dirty="0"/>
              <a:t>관련하여 플레이어와 </a:t>
            </a:r>
            <a:r>
              <a:rPr lang="en-US" altLang="ko-KR" sz="1600" dirty="0"/>
              <a:t>Interactable </a:t>
            </a:r>
            <a:r>
              <a:rPr lang="ko-KR" altLang="en-US" sz="1600" dirty="0"/>
              <a:t>관련</a:t>
            </a:r>
            <a:endParaRPr lang="en-US" altLang="ko-KR" sz="1600" dirty="0"/>
          </a:p>
          <a:p>
            <a:r>
              <a:rPr lang="ko-KR" altLang="en-US" sz="1600" dirty="0"/>
              <a:t>처리를 담당하는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987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600" dirty="0"/>
              <a:t>TASK </a:t>
            </a:r>
            <a:r>
              <a:rPr lang="ko-KR" altLang="en-US" sz="3600" dirty="0"/>
              <a:t>부분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C6E6C0-DC00-AF5F-3BB6-3292F33B1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05" y="1010355"/>
            <a:ext cx="4878695" cy="3002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02F8D9-058C-C91F-A238-62659CFA3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253" y="3967863"/>
            <a:ext cx="4238747" cy="28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2046</Words>
  <Application>Microsoft Office PowerPoint</Application>
  <PresentationFormat>와이드스크린</PresentationFormat>
  <Paragraphs>451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ABOUT ME</vt:lpstr>
      <vt:lpstr>개발자로서의 기본기반 및 이해</vt:lpstr>
      <vt:lpstr>즉시 실무에 활용할 수 있는 기술 및 프로젝트 경험</vt:lpstr>
      <vt:lpstr>PowerPoint 프레젠테이션</vt:lpstr>
      <vt:lpstr>PowerPoint 프레젠테이션</vt:lpstr>
      <vt:lpstr>PowerPoint 프레젠테이션</vt:lpstr>
      <vt:lpstr>PowerPoint 프레젠테이션</vt:lpstr>
      <vt:lpstr>  프로젝트1. 멀티플레이어 보이스 캐릭터 스타일러 </vt:lpstr>
      <vt:lpstr>주요한 기능&amp;스크립트 요약</vt:lpstr>
      <vt:lpstr>주요한 기능&amp;스크립트 요약</vt:lpstr>
      <vt:lpstr>시스템 전체 스크립트 구조</vt:lpstr>
      <vt:lpstr>PowerPoint 프레젠테이션</vt:lpstr>
      <vt:lpstr>PowerPoint 프레젠테이션</vt:lpstr>
      <vt:lpstr>  프로젝트2. 멀티플레이어 슈팅대전(PVP,PVE) Ver1,2 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게임플레이</vt:lpstr>
      <vt:lpstr>  프로젝트3. 멀티플레이어 Titan레이드(PVP,PVE) 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게임플레이</vt:lpstr>
      <vt:lpstr>  프로젝트4. 멀티플레이어 카트 경주 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게임 플레이</vt:lpstr>
      <vt:lpstr>게임 플레이</vt:lpstr>
      <vt:lpstr>  프로젝트5. 달그림자 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>pc-</dc:creator>
  <cp:lastModifiedBy>IIBI</cp:lastModifiedBy>
  <cp:revision>127</cp:revision>
  <dcterms:created xsi:type="dcterms:W3CDTF">2025-01-07T14:38:03Z</dcterms:created>
  <dcterms:modified xsi:type="dcterms:W3CDTF">2025-01-08T07:40:15Z</dcterms:modified>
</cp:coreProperties>
</file>